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17"/>
  </p:notesMasterIdLst>
  <p:sldIdLst>
    <p:sldId id="3010" r:id="rId5"/>
    <p:sldId id="3004" r:id="rId6"/>
    <p:sldId id="3005" r:id="rId7"/>
    <p:sldId id="3009" r:id="rId8"/>
    <p:sldId id="1018" r:id="rId9"/>
    <p:sldId id="1015" r:id="rId10"/>
    <p:sldId id="3006" r:id="rId11"/>
    <p:sldId id="3007" r:id="rId12"/>
    <p:sldId id="3008" r:id="rId13"/>
    <p:sldId id="956" r:id="rId14"/>
    <p:sldId id="1021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9371"/>
    <a:srgbClr val="009193"/>
    <a:srgbClr val="0FD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6F8778-E114-456A-9B6D-57B955CCF424}" v="57" dt="2025-02-26T14:54:28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F3A82-F637-1543-8C13-D12BDF0F499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7F53-BA33-7E40-958D-01A6607E9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24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err="1"/>
              <a:t>Practise</a:t>
            </a:r>
            <a:r>
              <a:rPr lang="en-US"/>
              <a:t> the sounds and phrases.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Practise reading sounds speedily.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Help your child use </a:t>
            </a:r>
            <a:r>
              <a:rPr lang="en-US"/>
              <a:t>‘Special Friends’, ‘Fred Talk’ to read words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Watch the Virtual Classroom films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62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5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30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words are made up of individual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sounds.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sounds are blended together to form words.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e.g.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 </a:t>
            </a:r>
            <a:r>
              <a:rPr lang="en-US" dirty="0"/>
              <a:t>‘mat’ we have the sounds ‘m’, ‘a’, ‘t’, ship – ‘</a:t>
            </a:r>
            <a:r>
              <a:rPr lang="en-US" dirty="0" err="1"/>
              <a:t>sh</a:t>
            </a:r>
            <a:r>
              <a:rPr lang="en-US" dirty="0"/>
              <a:t>’, ‘</a:t>
            </a:r>
            <a:r>
              <a:rPr lang="en-US" dirty="0" err="1"/>
              <a:t>i</a:t>
            </a:r>
            <a:r>
              <a:rPr lang="en-US" dirty="0"/>
              <a:t>’, ‘p’.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1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1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Click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 grapheme is another name for the letters we use to write the sound. It’s spelling of a sound on the page. </a:t>
            </a:r>
            <a:endParaRPr lang="en-US" i="1"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phonics, children learn to read by saying each sound and blending them to read a word.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learn to spell by segmenting a word into sounds and writing the matching graphemes.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+mn-ea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Curriculum ensures that all children are taught Phonics systematically.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gives your children the tools to read any word, for example </a:t>
            </a:r>
            <a:r>
              <a:rPr lang="en-GB" sz="1200" i="1" dirty="0">
                <a:solidFill>
                  <a:schemeClr val="tx2"/>
                </a:solidFill>
              </a:rPr>
              <a:t>demonstrate, containing, roamed, trivial, injured, whimper.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7302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44 sounds to make all the words in the English language.                                    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 we’ve got a problem.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We’ve got 44 sounds and only 26 letters.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26 letters work singly, in pairs and sometimes in threes to represent one sound.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  <a:tabLst/>
              <a:defRPr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We have to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group letter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 together to write some sounds e.g. ‘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igh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’, ‘air’.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English we have more than 150 ways to represent 44 sounds, using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26 letters in the alphabet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i="1" dirty="0">
                <a:latin typeface="Times New Roman"/>
                <a:ea typeface="Times New Roman"/>
                <a:cs typeface="Times New Roman"/>
                <a:sym typeface="Times New Roman"/>
              </a:rPr>
              <a:t>Click.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This makes our language one of the most complex in the world!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1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46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a brief story and a picture phrase to help children to remember the Set 2 and Set 3 sounds.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ay, may I play? aw, yawn at dawn.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  <a:spcAft>
                <a:spcPts val="1600"/>
              </a:spcAft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We teach children to read and write three new Set 2 or 3 sounds each week.</a:t>
            </a:r>
          </a:p>
          <a:p>
            <a:pPr eaLnBrk="1" hangingPunct="1">
              <a:spcBef>
                <a:spcPct val="0"/>
              </a:spcBef>
              <a:spcAft>
                <a:spcPts val="1600"/>
              </a:spcAft>
            </a:pP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latin typeface="Arial" pitchFamily="34" charset="0"/>
                <a:cs typeface="Arial" pitchFamily="34" charset="0"/>
              </a:rPr>
              <a:t>We review the sounds we’ve taught before until they can read them speedily.</a:t>
            </a:r>
          </a:p>
          <a:p>
            <a:endParaRPr lang="en-GB" dirty="0">
              <a:effectLst/>
            </a:endParaRPr>
          </a:p>
          <a:p>
            <a:endParaRPr lang="en-GB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8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day, children </a:t>
            </a:r>
            <a:r>
              <a:rPr lang="en-US" dirty="0" err="1"/>
              <a:t>practise</a:t>
            </a:r>
            <a:r>
              <a:rPr lang="en-US" dirty="0"/>
              <a:t> reading the sounds they know in words.</a:t>
            </a:r>
          </a:p>
          <a:p>
            <a:endParaRPr lang="en-US" dirty="0"/>
          </a:p>
          <a:p>
            <a:r>
              <a:rPr lang="en-US" dirty="0"/>
              <a:t>We use the routine ‘Special Friends’, ‘Fred Talk’.</a:t>
            </a:r>
          </a:p>
          <a:p>
            <a:endParaRPr lang="en-US" dirty="0"/>
          </a:p>
          <a:p>
            <a:r>
              <a:rPr lang="en-US" dirty="0"/>
              <a:t>They spot the ‘Special Friends’ first, then Fred Talk to read the word.</a:t>
            </a:r>
          </a:p>
          <a:p>
            <a:endParaRPr lang="en-US" dirty="0"/>
          </a:p>
          <a:p>
            <a:r>
              <a:rPr lang="en-US" dirty="0"/>
              <a:t>For example, ‘ay’, s-p-r-ay, spray.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8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97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80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5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RM_page.jpg">
            <a:extLst>
              <a:ext uri="{FF2B5EF4-FFF2-40B4-BE49-F238E27FC236}">
                <a16:creationId xmlns:a16="http://schemas.microsoft.com/office/drawing/2014/main" id="{3B810D5E-D26F-A148-8312-444360DCD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 picture containing person, child, indoor, group&#10;&#10;Description automatically generated">
            <a:extLst>
              <a:ext uri="{FF2B5EF4-FFF2-40B4-BE49-F238E27FC236}">
                <a16:creationId xmlns:a16="http://schemas.microsoft.com/office/drawing/2014/main" id="{B212DBA9-477B-5644-A2E7-91AF44B585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494" r="3583"/>
          <a:stretch/>
        </p:blipFill>
        <p:spPr>
          <a:xfrm>
            <a:off x="14680" y="241300"/>
            <a:ext cx="4633520" cy="67641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B711BD-938E-FB40-86CE-5F675D6D8924}"/>
              </a:ext>
            </a:extLst>
          </p:cNvPr>
          <p:cNvSpPr/>
          <p:nvPr userDrawn="1"/>
        </p:nvSpPr>
        <p:spPr>
          <a:xfrm>
            <a:off x="3795320" y="4327650"/>
            <a:ext cx="2527300" cy="1056497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E38A0-7FDB-6543-A1A0-13BB4404A5EC}"/>
              </a:ext>
            </a:extLst>
          </p:cNvPr>
          <p:cNvSpPr/>
          <p:nvPr userDrawn="1"/>
        </p:nvSpPr>
        <p:spPr>
          <a:xfrm>
            <a:off x="7200900" y="3738047"/>
            <a:ext cx="1943100" cy="1181993"/>
          </a:xfrm>
          <a:prstGeom prst="rect">
            <a:avLst/>
          </a:prstGeom>
          <a:solidFill>
            <a:srgbClr val="159371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B064CC-652A-AB49-8162-5AE5E7F1B524}"/>
              </a:ext>
            </a:extLst>
          </p:cNvPr>
          <p:cNvSpPr/>
          <p:nvPr userDrawn="1"/>
        </p:nvSpPr>
        <p:spPr>
          <a:xfrm>
            <a:off x="4267200" y="4026212"/>
            <a:ext cx="4889500" cy="1058867"/>
          </a:xfrm>
          <a:prstGeom prst="rect">
            <a:avLst/>
          </a:prstGeom>
          <a:solidFill>
            <a:srgbClr val="15937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52720" y="4008243"/>
            <a:ext cx="4507080" cy="1181993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1D19334-C1F0-524B-A450-4407030BFA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15966" y="319361"/>
            <a:ext cx="3513354" cy="13976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1185B5-0462-4B45-9481-6F3A5FC8E3CE}"/>
              </a:ext>
            </a:extLst>
          </p:cNvPr>
          <p:cNvSpPr/>
          <p:nvPr userDrawn="1"/>
        </p:nvSpPr>
        <p:spPr>
          <a:xfrm>
            <a:off x="7505700" y="6210300"/>
            <a:ext cx="1623620" cy="526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A99FF7FF-BD42-4F42-92E9-646670A5BF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73600" y="6422046"/>
            <a:ext cx="4483100" cy="3889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9B1001-B623-A851-DBE7-553DB6656AA7}"/>
              </a:ext>
            </a:extLst>
          </p:cNvPr>
          <p:cNvSpPr/>
          <p:nvPr userDrawn="1"/>
        </p:nvSpPr>
        <p:spPr>
          <a:xfrm>
            <a:off x="4673600" y="6485021"/>
            <a:ext cx="4470400" cy="372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37735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br>
              <a:rPr lang="en-GB"/>
            </a:br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85394"/>
            <a:ext cx="8639175" cy="50405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br>
              <a:rPr lang="en-GB"/>
            </a:br>
            <a:r>
              <a:rPr lang="en-GB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527" y="1385394"/>
            <a:ext cx="4246885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08401" y="1385394"/>
            <a:ext cx="4254624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497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7478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1495425"/>
            <a:ext cx="86391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F6C09D9-D1B6-4568-8B87-5A6249D0DBD1}" type="datetime1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366FC25-FCA6-4D86-A84B-F6C8160D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5368" name="Picture 9" descr="RM_shap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PPT_RM_page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thmiskin.com/parent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xfordowl.co.uk/Reading/" TargetMode="External"/><Relationship Id="rId4" Type="http://schemas.openxmlformats.org/officeDocument/2006/relationships/hyperlink" Target="https://www.facebook.com/miskin.educatio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0DCD4-A8E2-5E0B-2B19-89A8C9677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Year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A3971-0564-ECCF-64C7-B07B02D4A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9600" dirty="0"/>
              <a:t>Parents </a:t>
            </a:r>
          </a:p>
          <a:p>
            <a:pPr algn="ctr"/>
            <a:r>
              <a:rPr lang="en-GB" sz="9600" dirty="0"/>
              <a:t>Phonic </a:t>
            </a:r>
          </a:p>
          <a:p>
            <a:pPr algn="ctr"/>
            <a:r>
              <a:rPr lang="en-GB" sz="9600" dirty="0"/>
              <a:t>Meeting</a:t>
            </a:r>
          </a:p>
        </p:txBody>
      </p:sp>
    </p:spTree>
    <p:extLst>
      <p:ext uri="{BB962C8B-B14F-4D97-AF65-F5344CB8AC3E}">
        <p14:creationId xmlns:p14="http://schemas.microsoft.com/office/powerpoint/2010/main" val="2949714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F2CC8-DE15-654D-9D80-DC0A1706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6C960-CBF0-1745-812E-85F7F7488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Use ‘Special Friends’, ‘Fred Talk’, read the word’ to read words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Practise reading sounds speedily - ‘review, review, review’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Listen to your child read their Storybook every day</a:t>
            </a:r>
            <a:endParaRPr lang="en-US" dirty="0"/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0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resources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Ruth Miskin Parents’ Page:</a:t>
            </a:r>
          </a:p>
          <a:p>
            <a:r>
              <a:rPr lang="en-US" dirty="0">
                <a:hlinkClick r:id="rId3"/>
              </a:rPr>
              <a:t>https://www.ruthmiskin.com/parents/</a:t>
            </a:r>
            <a:endParaRPr lang="en-US" dirty="0"/>
          </a:p>
          <a:p>
            <a:endParaRPr lang="en-US" dirty="0"/>
          </a:p>
          <a:p>
            <a:r>
              <a:rPr lang="en-US" dirty="0"/>
              <a:t>Ruth Miskin Facebook:</a:t>
            </a:r>
          </a:p>
          <a:p>
            <a:r>
              <a:rPr lang="en-US" dirty="0">
                <a:hlinkClick r:id="rId4"/>
              </a:rPr>
              <a:t>https://www.facebook.com/miskin.education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Free e-books for home reading:</a:t>
            </a:r>
          </a:p>
          <a:p>
            <a:r>
              <a:rPr lang="en-US" dirty="0">
                <a:hlinkClick r:id="rId5"/>
              </a:rPr>
              <a:t>http://www.oxfordowl.co.uk/Reading/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79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Any questions?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EB64BB7-AD9A-2107-64BB-11258DF63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807" y="2084813"/>
            <a:ext cx="4638386" cy="315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3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7478713" cy="864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What is phonics?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23528" y="1446133"/>
            <a:ext cx="8639174" cy="50405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Sounds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endParaRPr sz="3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endParaRPr lang="en-US" sz="320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320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Graphemes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E91C4A9-039C-6C83-6C3C-DE380516B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81" y="2206385"/>
            <a:ext cx="2141134" cy="1015097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3DF2F75-2DE2-8CBD-41DC-60221AE32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922" y="2206385"/>
            <a:ext cx="2141134" cy="10177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40A824-FB47-FB5A-528B-01B843FFB46D}"/>
              </a:ext>
            </a:extLst>
          </p:cNvPr>
          <p:cNvSpPr txBox="1"/>
          <p:nvPr/>
        </p:nvSpPr>
        <p:spPr>
          <a:xfrm>
            <a:off x="323528" y="4314159"/>
            <a:ext cx="7976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i="1" dirty="0">
                <a:solidFill>
                  <a:schemeClr val="tx2"/>
                </a:solidFill>
              </a:rPr>
              <a:t>demonstrate, containing, roamed, trivial, injured, whimper</a:t>
            </a:r>
          </a:p>
        </p:txBody>
      </p:sp>
    </p:spTree>
    <p:extLst>
      <p:ext uri="{BB962C8B-B14F-4D97-AF65-F5344CB8AC3E}">
        <p14:creationId xmlns:p14="http://schemas.microsoft.com/office/powerpoint/2010/main" val="40103008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English alphabetic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/>
              <a:t>44 sounds</a:t>
            </a:r>
          </a:p>
          <a:p>
            <a:pPr marL="457200" indent="-457200">
              <a:buFont typeface="Arial"/>
              <a:buChar char="•"/>
            </a:pPr>
            <a:r>
              <a:rPr lang="en-US"/>
              <a:t>26 letters</a:t>
            </a:r>
          </a:p>
          <a:p>
            <a:pPr marL="457200" indent="-457200">
              <a:buFont typeface="Arial"/>
              <a:buChar char="•"/>
            </a:pPr>
            <a:r>
              <a:rPr lang="en-US"/>
              <a:t>Over 150+ graphemes (letter combinations)</a:t>
            </a:r>
          </a:p>
          <a:p>
            <a:pPr marL="457200" indent="-457200">
              <a:buFont typeface="Arial"/>
              <a:buChar char="•"/>
            </a:pPr>
            <a:endParaRPr lang="en-US"/>
          </a:p>
          <a:p>
            <a:r>
              <a:rPr lang="en-US"/>
              <a:t>One of the most complex alphabetic codes in the world.</a:t>
            </a:r>
          </a:p>
        </p:txBody>
      </p:sp>
    </p:spTree>
    <p:extLst>
      <p:ext uri="{BB962C8B-B14F-4D97-AF65-F5344CB8AC3E}">
        <p14:creationId xmlns:p14="http://schemas.microsoft.com/office/powerpoint/2010/main" val="194827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81AE-9F56-06D3-EF33-89E436074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Complex Speed Sounds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3F7817-CEF3-8E1B-A44A-C69B49EAA5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5"/>
          <a:stretch/>
        </p:blipFill>
        <p:spPr bwMode="auto">
          <a:xfrm>
            <a:off x="2184353" y="1247041"/>
            <a:ext cx="4189015" cy="561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34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3494B-1487-5449-8C15-049D3B54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Phrases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0FA77-7827-2F4D-B53F-6699012E5E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22762" y="1689916"/>
            <a:ext cx="1816342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D0D21F-A000-0C45-A327-4C6AC6B07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689916"/>
            <a:ext cx="1879538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C50EC1-C679-5D49-A563-0BB2F1B10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209" y="1689916"/>
            <a:ext cx="1914064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BF6E4B-1433-0A41-BCCA-3E2E67AA41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28" r="3881"/>
          <a:stretch/>
        </p:blipFill>
        <p:spPr>
          <a:xfrm>
            <a:off x="4877573" y="1689916"/>
            <a:ext cx="1879299" cy="26756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583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F279C-A1B0-BD46-857A-27F00F24B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9"/>
            <a:ext cx="8146704" cy="864096"/>
          </a:xfrm>
        </p:spPr>
        <p:txBody>
          <a:bodyPr/>
          <a:lstStyle/>
          <a:p>
            <a:r>
              <a:rPr lang="en-US"/>
              <a:t>‘Special Friends’, ‘Fred Talk’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75C3B0-4996-1B47-B748-9022B28B4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470" y="1482272"/>
            <a:ext cx="4996820" cy="23768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82D307-CAF3-CD40-BD45-235D8FDAE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984172"/>
            <a:ext cx="4996820" cy="23768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4618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E21FC-8AD3-7944-1D22-644212DE9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Phonic Screening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92C94-AFDE-289B-5A8E-F9698B08F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 want to help you understand more about the Phonics Screening Check – a word reading test that all Year 1s undertake in June. </a:t>
            </a:r>
          </a:p>
          <a:p>
            <a:endParaRPr lang="en-GB" dirty="0"/>
          </a:p>
          <a:p>
            <a:r>
              <a:rPr lang="en-GB" dirty="0"/>
              <a:t>This year’s test will take place in the week commencing Monday 9th June.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Accurate word-reading at six is a good predictor of future reading success.</a:t>
            </a:r>
          </a:p>
        </p:txBody>
      </p:sp>
    </p:spTree>
    <p:extLst>
      <p:ext uri="{BB962C8B-B14F-4D97-AF65-F5344CB8AC3E}">
        <p14:creationId xmlns:p14="http://schemas.microsoft.com/office/powerpoint/2010/main" val="355315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4C1A3-3619-BFF3-A9B3-FBE0D624D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Phonics Screening Check?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620BB-A2C7-CB75-0A4C-754483E53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word-reading test at the end of Year 1 </a:t>
            </a:r>
          </a:p>
          <a:p>
            <a:r>
              <a:rPr lang="en-GB" dirty="0"/>
              <a:t>• Children read 40 words </a:t>
            </a:r>
          </a:p>
          <a:p>
            <a:r>
              <a:rPr lang="en-GB" dirty="0"/>
              <a:t>• The test is not timed and children will read to an adult that they know (usually their class teacher) </a:t>
            </a:r>
          </a:p>
          <a:p>
            <a:r>
              <a:rPr lang="en-GB" dirty="0"/>
              <a:t>• The pass mark is currently 32 words. If children do not meet this standard, they will continue to receive extra support and will retake the test in Year 2. </a:t>
            </a:r>
          </a:p>
        </p:txBody>
      </p:sp>
    </p:spTree>
    <p:extLst>
      <p:ext uri="{BB962C8B-B14F-4D97-AF65-F5344CB8AC3E}">
        <p14:creationId xmlns:p14="http://schemas.microsoft.com/office/powerpoint/2010/main" val="3515557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CF48C-0567-1977-08E2-7C50C644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Nonsense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83522-1A08-F66D-BA24-7888033CD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Half of the words in the check are real words. Half the words are alien words.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There is a picture of an alien next to each word to remind the children that it isn’t a real word.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AF534-21BB-606E-F724-6F37FBA7C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01" y="2309906"/>
            <a:ext cx="6373767" cy="27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90746"/>
      </p:ext>
    </p:extLst>
  </p:cSld>
  <p:clrMapOvr>
    <a:masterClrMapping/>
  </p:clrMapOvr>
</p:sld>
</file>

<file path=ppt/theme/theme1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7D1AFDE363394FB0A1E3A52CA664CD" ma:contentTypeVersion="18" ma:contentTypeDescription="Create a new document." ma:contentTypeScope="" ma:versionID="e88fbd9444d166bde9ac2c9ac7f8c0ce">
  <xsd:schema xmlns:xsd="http://www.w3.org/2001/XMLSchema" xmlns:xs="http://www.w3.org/2001/XMLSchema" xmlns:p="http://schemas.microsoft.com/office/2006/metadata/properties" xmlns:ns2="9a8f53b2-13a3-4793-90e7-10226504b3c4" xmlns:ns3="e3eab8b6-c0c4-41d5-9873-d73174f14db4" targetNamespace="http://schemas.microsoft.com/office/2006/metadata/properties" ma:root="true" ma:fieldsID="a37b41880412a4737e75f356d32fb4b0" ns2:_="" ns3:_="">
    <xsd:import namespace="9a8f53b2-13a3-4793-90e7-10226504b3c4"/>
    <xsd:import namespace="e3eab8b6-c0c4-41d5-9873-d73174f14d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DateandTimeModified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f53b2-13a3-4793-90e7-10226504b3c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851b88b5-1e03-4004-8c48-28539b4b26ed}" ma:internalName="TaxCatchAll" ma:showField="CatchAllData" ma:web="9a8f53b2-13a3-4793-90e7-10226504b3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ab8b6-c0c4-41d5-9873-d73174f14d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DateandTimeModified" ma:index="23" nillable="true" ma:displayName="Date and Time Modified" ma:format="DateTime" ma:internalName="DateandTimeModified">
      <xsd:simpleType>
        <xsd:restriction base="dms:DateTime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2edab9a-dc9d-426e-90cc-a0414d65d0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FDD6A67-6B31-4789-B79C-28121D1F1D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BAC498-AA06-49A4-9FF5-BD4C297523C3}">
  <ds:schemaRefs>
    <ds:schemaRef ds:uri="9a8f53b2-13a3-4793-90e7-10226504b3c4"/>
    <ds:schemaRef ds:uri="e3eab8b6-c0c4-41d5-9873-d73174f14db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8C59514-EC3D-43BC-8391-347C47AA9B5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32</TotalTime>
  <Words>751</Words>
  <Application>Microsoft Office PowerPoint</Application>
  <PresentationFormat>On-screen Show (4:3)</PresentationFormat>
  <Paragraphs>101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NEW Phonics Template</vt:lpstr>
      <vt:lpstr>Year 1 </vt:lpstr>
      <vt:lpstr>What is phonics?</vt:lpstr>
      <vt:lpstr>English alphabetic code</vt:lpstr>
      <vt:lpstr>Complex Speed Sounds</vt:lpstr>
      <vt:lpstr>Picture Phrases</vt:lpstr>
      <vt:lpstr>‘Special Friends’, ‘Fred Talk’</vt:lpstr>
      <vt:lpstr>Phonic Screening Check</vt:lpstr>
      <vt:lpstr>What is the Phonics Screening Check?</vt:lpstr>
      <vt:lpstr>Nonsense words</vt:lpstr>
      <vt:lpstr>What can you do?</vt:lpstr>
      <vt:lpstr>Online resources available</vt:lpstr>
      <vt:lpstr>Any questions?</vt:lpstr>
    </vt:vector>
  </TitlesOfParts>
  <Company>Ruth Miskin Literacy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Steenson</dc:creator>
  <cp:lastModifiedBy>Miss S Clayden</cp:lastModifiedBy>
  <cp:revision>3</cp:revision>
  <dcterms:created xsi:type="dcterms:W3CDTF">2015-11-23T14:36:59Z</dcterms:created>
  <dcterms:modified xsi:type="dcterms:W3CDTF">2025-03-11T13:07:41Z</dcterms:modified>
</cp:coreProperties>
</file>