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807" r:id="rId3"/>
    <p:sldId id="1153" r:id="rId4"/>
    <p:sldId id="1123" r:id="rId5"/>
    <p:sldId id="1158" r:id="rId6"/>
    <p:sldId id="1159" r:id="rId7"/>
    <p:sldId id="1162" r:id="rId8"/>
    <p:sldId id="1163" r:id="rId9"/>
    <p:sldId id="1183" r:id="rId10"/>
    <p:sldId id="1165" r:id="rId11"/>
    <p:sldId id="1184" r:id="rId12"/>
    <p:sldId id="1169" r:id="rId13"/>
    <p:sldId id="1185" r:id="rId14"/>
    <p:sldId id="1170" r:id="rId15"/>
    <p:sldId id="1173" r:id="rId16"/>
    <p:sldId id="1186" r:id="rId17"/>
    <p:sldId id="1187" r:id="rId18"/>
    <p:sldId id="1178" r:id="rId19"/>
    <p:sldId id="1188" r:id="rId20"/>
    <p:sldId id="1179" r:id="rId21"/>
    <p:sldId id="1161" r:id="rId22"/>
    <p:sldId id="1164" r:id="rId23"/>
    <p:sldId id="816" r:id="rId24"/>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3A0"/>
    <a:srgbClr val="FF4A01"/>
    <a:srgbClr val="DE6715"/>
    <a:srgbClr val="D56788"/>
    <a:srgbClr val="992186"/>
    <a:srgbClr val="B91A70"/>
    <a:srgbClr val="536076"/>
    <a:srgbClr val="47808B"/>
    <a:srgbClr val="C3C727"/>
    <a:srgbClr val="18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8292" autoAdjust="0"/>
  </p:normalViewPr>
  <p:slideViewPr>
    <p:cSldViewPr snapToGrid="0" snapToObjects="1">
      <p:cViewPr varScale="1">
        <p:scale>
          <a:sx n="57" d="100"/>
          <a:sy n="57" d="100"/>
        </p:scale>
        <p:origin x="1140"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1911FE6-9679-D241-87BB-D022DEF842AF}" type="datetimeFigureOut">
              <a:rPr lang="en-US" smtClean="0"/>
              <a:t>5/30/2024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sz="1300" dirty="0">
                <a:solidFill>
                  <a:schemeClr val="bg1">
                    <a:lumMod val="85000"/>
                  </a:schemeClr>
                </a:solidFill>
              </a:rPr>
              <a:t>© 2021 Jigsaw PSHE Ltd</a:t>
            </a:r>
          </a:p>
          <a:p>
            <a:pPr defTabSz="966064">
              <a:defRPr/>
            </a:pPr>
            <a:r>
              <a:rPr lang="en-US" sz="1300" dirty="0">
                <a:solidFill>
                  <a:schemeClr val="bg1">
                    <a:lumMod val="85000"/>
                  </a:schemeClr>
                </a:solidFill>
              </a:rPr>
              <a:t>DO NOT REPUPLISH THIS POWERPOINT PRESENTATION</a:t>
            </a:r>
          </a:p>
          <a:p>
            <a:pPr defTabSz="966064">
              <a:defRPr/>
            </a:pPr>
            <a:r>
              <a:rPr lang="en-US" sz="1300" dirty="0">
                <a:solidFill>
                  <a:schemeClr val="bg1">
                    <a:lumMod val="85000"/>
                  </a:schemeClr>
                </a:solidFill>
              </a:rPr>
              <a:t>Due to copyrighted, licensed and trademarked content.</a:t>
            </a:r>
          </a:p>
          <a:p>
            <a:pPr defTabSz="966064">
              <a:defRPr/>
            </a:pPr>
            <a:endParaRPr lang="en-US" sz="1300" dirty="0">
              <a:solidFill>
                <a:schemeClr val="bg1">
                  <a:lumMod val="85000"/>
                </a:schemeClr>
              </a:solidFill>
            </a:endParaRPr>
          </a:p>
          <a:p>
            <a:pPr defTabSz="966064">
              <a:defRPr/>
            </a:pPr>
            <a:r>
              <a:rPr lang="en-US" sz="1300" dirty="0">
                <a:solidFill>
                  <a:schemeClr val="bg1">
                    <a:lumMod val="85000"/>
                  </a:schemeClr>
                </a:solidFill>
              </a:rPr>
              <a:t>This presentation is intended and licensed for use internally for staff training purposes only.</a:t>
            </a:r>
          </a:p>
          <a:p>
            <a:pPr defTabSz="966064">
              <a:defRPr/>
            </a:pPr>
            <a:endParaRPr lang="en-US" sz="1300"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76353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sz="1300" dirty="0"/>
          </a:p>
        </p:txBody>
      </p:sp>
      <p:sp>
        <p:nvSpPr>
          <p:cNvPr id="4" name="Slide Number Placeholder 3"/>
          <p:cNvSpPr>
            <a:spLocks noGrp="1"/>
          </p:cNvSpPr>
          <p:nvPr>
            <p:ph type="sldNum" sz="quarter" idx="10"/>
          </p:nvPr>
        </p:nvSpPr>
        <p:spPr/>
        <p:txBody>
          <a:bodyPr/>
          <a:lstStyle/>
          <a:p>
            <a:fld id="{B9951880-6C9B-44C9-8DB3-CCBD698BA6C1}" type="slidenum">
              <a:rPr lang="en-GB" smtClean="0"/>
              <a:t>23</a:t>
            </a:fld>
            <a:endParaRPr lang="en-GB"/>
          </a:p>
        </p:txBody>
      </p:sp>
    </p:spTree>
    <p:extLst>
      <p:ext uri="{BB962C8B-B14F-4D97-AF65-F5344CB8AC3E}">
        <p14:creationId xmlns:p14="http://schemas.microsoft.com/office/powerpoint/2010/main" val="306697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dirty="0"/>
              <a:t>Replace the date and time of your webinar</a:t>
            </a:r>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25611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12408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36239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609DD-6F31-9F47-86EA-C6E146B976DA}" type="slidenum">
              <a:rPr lang="en-US" smtClean="0"/>
              <a:t>6</a:t>
            </a:fld>
            <a:endParaRPr lang="en-US"/>
          </a:p>
        </p:txBody>
      </p:sp>
    </p:spTree>
    <p:extLst>
      <p:ext uri="{BB962C8B-B14F-4D97-AF65-F5344CB8AC3E}">
        <p14:creationId xmlns:p14="http://schemas.microsoft.com/office/powerpoint/2010/main" val="13326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THIS FALLS WITHIN THE STATUTORY HEALTH EDUCATION GUIDANCE…changing adolescent body so is compulsory. </a:t>
            </a:r>
          </a:p>
          <a:p>
            <a:r>
              <a:rPr lang="en-GB" dirty="0"/>
              <a:t>More detail about</a:t>
            </a:r>
            <a:r>
              <a:rPr lang="en-GB" baseline="0" dirty="0"/>
              <a:t> exactly what is covered in each year group.</a:t>
            </a:r>
          </a:p>
          <a:p>
            <a:r>
              <a:rPr lang="en-GB" baseline="0" dirty="0"/>
              <a:t>Emphasise that only 2 or 3 lessons in every year group are specifically about either puberty (statutory) or How babies are made (not statutory).</a:t>
            </a:r>
          </a:p>
          <a:p>
            <a:r>
              <a:rPr lang="en-GB" baseline="0" dirty="0"/>
              <a:t>Also emphasise that correct terminology is introduced early so the school can meet its safeguarding obligations and to get the children used to using the words appropriately (</a:t>
            </a:r>
            <a:r>
              <a:rPr lang="en-GB" baseline="0" dirty="0" err="1"/>
              <a:t>ie</a:t>
            </a:r>
            <a:r>
              <a:rPr lang="en-GB" baseline="0" dirty="0"/>
              <a:t> we also teach them when it’s appropriate to use these words and when not). A further rationale for this is that in KS2, body part words are not seen as something rude or dirty.</a:t>
            </a:r>
          </a:p>
          <a:p>
            <a:r>
              <a:rPr lang="en-GB" baseline="0" dirty="0"/>
              <a:t>Puberty is introduced very gently in Y3 because some girls may start their periods early and it is necessary to prepare them for this so they aren’t scared or worried.</a:t>
            </a:r>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7</a:t>
            </a:fld>
            <a:endParaRPr lang="en-GB"/>
          </a:p>
        </p:txBody>
      </p:sp>
    </p:spTree>
    <p:extLst>
      <p:ext uri="{BB962C8B-B14F-4D97-AF65-F5344CB8AC3E}">
        <p14:creationId xmlns:p14="http://schemas.microsoft.com/office/powerpoint/2010/main" val="309163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endParaRPr lang="en-GB" dirty="0">
              <a:highlight>
                <a:srgbClr val="FFFF00"/>
              </a:highlight>
            </a:endParaRPr>
          </a:p>
          <a:p>
            <a:r>
              <a:rPr lang="en-GB" dirty="0"/>
              <a:t>Conception is introduced age appropriately in Y4 in the context of why our bodies change during puberty.</a:t>
            </a:r>
          </a:p>
          <a:p>
            <a:endParaRPr lang="en-GB" dirty="0"/>
          </a:p>
          <a:p>
            <a:r>
              <a:rPr lang="en-GB" b="1" dirty="0"/>
              <a:t>THERE IS AN ALTERNATIVE LESSON AVAILABLE IN YEAR 4 FOR SCHOOLS WHO DO NOT WISH TO TEACH THIS IN YEAR 4. If you decide not to teach conception in year 4, remember to change this slide!</a:t>
            </a:r>
          </a:p>
          <a:p>
            <a:endParaRPr lang="en-GB" dirty="0"/>
          </a:p>
          <a:p>
            <a:r>
              <a:rPr lang="en-GB" dirty="0"/>
              <a:t> Note that one lesson in Y4 is called Puberty for girls, this doesn’t exclude the boys, it covers them too, but the main focus is on menstruation.</a:t>
            </a:r>
          </a:p>
          <a:p>
            <a:endParaRPr lang="en-GB" dirty="0"/>
          </a:p>
          <a:p>
            <a:r>
              <a:rPr lang="en-GB" dirty="0">
                <a:highlight>
                  <a:srgbClr val="FFFF00"/>
                </a:highlight>
              </a:rPr>
              <a:t>Conception and </a:t>
            </a:r>
            <a:r>
              <a:rPr lang="en-GB" dirty="0"/>
              <a:t>puberty is built upon in Year 5 and then puberty, conception and childbirth is covered in more detail (but still age-appropriately) in Y6 with a chance for single gender group lessons (up until this point lesson shave all been mixed gender).</a:t>
            </a:r>
          </a:p>
          <a:p>
            <a:r>
              <a:rPr lang="en-GB" dirty="0"/>
              <a:t>Remind the parents/carers that when moving to secondary school Sex Ed is compulsory so there is an expectation that children will be moving into Y7 with some knowledge.</a:t>
            </a:r>
          </a:p>
          <a:p>
            <a:endParaRPr lang="en-GB" dirty="0"/>
          </a:p>
          <a:p>
            <a:r>
              <a:rPr lang="en-GB" dirty="0"/>
              <a:t>The lessons that are highlighted are the only lessons that can be opted out of. In year 3 ALL LESSONS ARE MANDATORY</a:t>
            </a: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8</a:t>
            </a:fld>
            <a:endParaRPr lang="en-GB"/>
          </a:p>
        </p:txBody>
      </p:sp>
    </p:spTree>
    <p:extLst>
      <p:ext uri="{BB962C8B-B14F-4D97-AF65-F5344CB8AC3E}">
        <p14:creationId xmlns:p14="http://schemas.microsoft.com/office/powerpoint/2010/main" val="312109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21</a:t>
            </a:fld>
            <a:endParaRPr lang="en-US"/>
          </a:p>
        </p:txBody>
      </p:sp>
    </p:spTree>
    <p:extLst>
      <p:ext uri="{BB962C8B-B14F-4D97-AF65-F5344CB8AC3E}">
        <p14:creationId xmlns:p14="http://schemas.microsoft.com/office/powerpoint/2010/main" val="42911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22</a:t>
            </a:fld>
            <a:endParaRPr lang="en-GB"/>
          </a:p>
        </p:txBody>
      </p:sp>
    </p:spTree>
    <p:extLst>
      <p:ext uri="{BB962C8B-B14F-4D97-AF65-F5344CB8AC3E}">
        <p14:creationId xmlns:p14="http://schemas.microsoft.com/office/powerpoint/2010/main" val="355896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C5B2-8015-F844-A6A8-7D146C842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56235-61D2-C84E-9DCC-CF672459C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416F1-2888-A940-B05D-BA68F73865FA}"/>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5" name="Footer Placeholder 4">
            <a:extLst>
              <a:ext uri="{FF2B5EF4-FFF2-40B4-BE49-F238E27FC236}">
                <a16:creationId xmlns:a16="http://schemas.microsoft.com/office/drawing/2014/main" id="{C2A812F2-C722-A344-827B-DDEF87ED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807A1-DE24-2F4E-B7B3-E57AA4167055}"/>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98353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A160-8C7E-0642-A070-F733AC156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E4E59-7457-D84F-B78B-AD618242F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4E099-04DD-8D45-A30C-FA9111EBEAE5}"/>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5" name="Footer Placeholder 4">
            <a:extLst>
              <a:ext uri="{FF2B5EF4-FFF2-40B4-BE49-F238E27FC236}">
                <a16:creationId xmlns:a16="http://schemas.microsoft.com/office/drawing/2014/main" id="{A664C925-F192-2F44-98BD-38106441D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7AF4-D49A-AD41-A378-4C96267BF7C0}"/>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889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A14A8-C2AF-734E-B996-9480AE029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35F3-C8CA-1748-8D49-496F032D48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2BC8-9CAC-AB48-A788-6E88DA881145}"/>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5" name="Footer Placeholder 4">
            <a:extLst>
              <a:ext uri="{FF2B5EF4-FFF2-40B4-BE49-F238E27FC236}">
                <a16:creationId xmlns:a16="http://schemas.microsoft.com/office/drawing/2014/main" id="{5563C7A1-BF97-8942-AAFA-607F4F9A9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0215-464D-F04D-82C9-BEB5F798AB4F}"/>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0851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9951-75E6-3A48-9ED6-0D995DA5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FE181-BDCC-A844-B177-AA0492AF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8CA26-C95C-5E45-AF7C-7067AD0DF0EC}"/>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5" name="Footer Placeholder 4">
            <a:extLst>
              <a:ext uri="{FF2B5EF4-FFF2-40B4-BE49-F238E27FC236}">
                <a16:creationId xmlns:a16="http://schemas.microsoft.com/office/drawing/2014/main" id="{061E59A8-E9F2-B940-AA80-5C088C793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9FD4-9D2D-6D4B-843B-5C6FEE3AA5AA}"/>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336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0D3A-E09C-7543-B290-5B5AB002D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934A9A-99C2-C548-977B-AD06B349F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028FD-6924-1445-B22A-9D3C825B9CBE}"/>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5" name="Footer Placeholder 4">
            <a:extLst>
              <a:ext uri="{FF2B5EF4-FFF2-40B4-BE49-F238E27FC236}">
                <a16:creationId xmlns:a16="http://schemas.microsoft.com/office/drawing/2014/main" id="{2E43F538-F204-2E49-AD56-DAF27ED5E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DC882-D299-4C4F-BF8F-B312E0E2104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76997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2DC9-5A82-F94F-BD14-889C9F924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A3327-B3AA-4E45-BEA1-596FB70606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1710F-BB86-9F43-ADCE-4E691F039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87225-105B-1F4F-BC16-36161A95D618}"/>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6" name="Footer Placeholder 5">
            <a:extLst>
              <a:ext uri="{FF2B5EF4-FFF2-40B4-BE49-F238E27FC236}">
                <a16:creationId xmlns:a16="http://schemas.microsoft.com/office/drawing/2014/main" id="{65E6AF08-A49C-FC4F-8A36-4645F858C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1F83-D86C-3A4A-A0C4-726A0DFC32A2}"/>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87164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E10-15C7-274A-9ECC-D80E54DB5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07642-9FA0-3F4E-93C3-4102887F2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D2AB18-4804-4A4E-A0D0-10F2BF6CEA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40D2-8A1A-F345-8EA3-1D35BC2E7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16BD38-C648-F945-858D-BAA8BD76B3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02C28-7297-AE48-94D9-2A7A9412EDA4}"/>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8" name="Footer Placeholder 7">
            <a:extLst>
              <a:ext uri="{FF2B5EF4-FFF2-40B4-BE49-F238E27FC236}">
                <a16:creationId xmlns:a16="http://schemas.microsoft.com/office/drawing/2014/main" id="{83BE933E-79CF-1A4B-AB7E-6A115D62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BF2C2-AB6F-DA4E-B5BF-14650810B35D}"/>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20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AC83-E280-C849-AAD8-66D6241D2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BABF8-7680-6F48-AFB0-F29EFA012E81}"/>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4" name="Footer Placeholder 3">
            <a:extLst>
              <a:ext uri="{FF2B5EF4-FFF2-40B4-BE49-F238E27FC236}">
                <a16:creationId xmlns:a16="http://schemas.microsoft.com/office/drawing/2014/main" id="{BCB600CA-3CFD-5148-90A8-E8E5DF7D5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0E91B-1E28-8D4A-9CC5-6DCB1D999816}"/>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52333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38CC2-ED7B-BE49-BBA7-3592B88B0407}"/>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3" name="Footer Placeholder 2">
            <a:extLst>
              <a:ext uri="{FF2B5EF4-FFF2-40B4-BE49-F238E27FC236}">
                <a16:creationId xmlns:a16="http://schemas.microsoft.com/office/drawing/2014/main" id="{5D4CD0E6-B971-C341-B665-96304016F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50F18-FDEA-EB4A-869F-80E261C53FB8}"/>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6229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BF01-B745-A94F-880B-D29F2DF7B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94012-3B54-934A-9EA7-630928979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4F148-4B96-C14D-B393-205E9EA1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20C82C-2FB0-8B4E-92E3-CC7F73309EA1}"/>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6" name="Footer Placeholder 5">
            <a:extLst>
              <a:ext uri="{FF2B5EF4-FFF2-40B4-BE49-F238E27FC236}">
                <a16:creationId xmlns:a16="http://schemas.microsoft.com/office/drawing/2014/main" id="{ABA340D8-AA80-E545-9565-F1857BF5F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2F5CF-FFF1-A44F-8BD2-80FDA19F08F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3337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7A5-442A-6F47-BEC9-66BC0FBB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CE001-4B24-3E42-87B8-53C73A6FD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B3BBF-941A-784E-81EB-AC5FB76C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48D803-11EF-6546-9B69-560E13C1A2C9}"/>
              </a:ext>
            </a:extLst>
          </p:cNvPr>
          <p:cNvSpPr>
            <a:spLocks noGrp="1"/>
          </p:cNvSpPr>
          <p:nvPr>
            <p:ph type="dt" sz="half" idx="10"/>
          </p:nvPr>
        </p:nvSpPr>
        <p:spPr/>
        <p:txBody>
          <a:bodyPr/>
          <a:lstStyle/>
          <a:p>
            <a:fld id="{B61915B7-3520-6642-A5B3-0D43A7BD9EB1}" type="datetimeFigureOut">
              <a:rPr lang="en-US" smtClean="0"/>
              <a:t>5/30/2024</a:t>
            </a:fld>
            <a:endParaRPr lang="en-US"/>
          </a:p>
        </p:txBody>
      </p:sp>
      <p:sp>
        <p:nvSpPr>
          <p:cNvPr id="6" name="Footer Placeholder 5">
            <a:extLst>
              <a:ext uri="{FF2B5EF4-FFF2-40B4-BE49-F238E27FC236}">
                <a16:creationId xmlns:a16="http://schemas.microsoft.com/office/drawing/2014/main" id="{A660907E-6DEB-B54A-803F-6D5D459D3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3DE02-DE44-4049-BEE4-A0E4A4A23484}"/>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2361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BAFD4-81C8-1B47-805A-E56B73165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73705-A88C-3A43-95FE-E2B5AEAA8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EC6F3-07E3-3B45-9D64-A71CD198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15B7-3520-6642-A5B3-0D43A7BD9EB1}" type="datetimeFigureOut">
              <a:rPr lang="en-US" smtClean="0"/>
              <a:t>5/30/2024</a:t>
            </a:fld>
            <a:endParaRPr lang="en-US"/>
          </a:p>
        </p:txBody>
      </p:sp>
      <p:sp>
        <p:nvSpPr>
          <p:cNvPr id="5" name="Footer Placeholder 4">
            <a:extLst>
              <a:ext uri="{FF2B5EF4-FFF2-40B4-BE49-F238E27FC236}">
                <a16:creationId xmlns:a16="http://schemas.microsoft.com/office/drawing/2014/main" id="{321D00A8-4058-6444-9EBB-73F8174E2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57776-9BA2-524C-888D-E0561AA56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BE96-C26F-494C-A240-D526A134E3D4}" type="slidenum">
              <a:rPr lang="en-US" smtClean="0"/>
              <a:t>‹#›</a:t>
            </a:fld>
            <a:endParaRPr lang="en-US"/>
          </a:p>
        </p:txBody>
      </p:sp>
    </p:spTree>
    <p:extLst>
      <p:ext uri="{BB962C8B-B14F-4D97-AF65-F5344CB8AC3E}">
        <p14:creationId xmlns:p14="http://schemas.microsoft.com/office/powerpoint/2010/main" val="225512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21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B3C-EF95-BA45-8C36-18ED987D9589}"/>
              </a:ext>
            </a:extLst>
          </p:cNvPr>
          <p:cNvSpPr>
            <a:spLocks noGrp="1"/>
          </p:cNvSpPr>
          <p:nvPr>
            <p:ph type="ctrTitle"/>
          </p:nvPr>
        </p:nvSpPr>
        <p:spPr>
          <a:xfrm>
            <a:off x="1421773" y="667740"/>
            <a:ext cx="8748594" cy="4110000"/>
          </a:xfrm>
        </p:spPr>
        <p:txBody>
          <a:bodyPr anchor="t">
            <a:noAutofit/>
          </a:bodyPr>
          <a:lstStyle/>
          <a:p>
            <a:br>
              <a:rPr lang="en-US" sz="4400" b="1" dirty="0">
                <a:ln w="12700">
                  <a:noFill/>
                </a:ln>
                <a:solidFill>
                  <a:schemeClr val="bg1"/>
                </a:solidFill>
              </a:rPr>
            </a:br>
            <a:br>
              <a:rPr lang="en-US" sz="4400" b="1" dirty="0">
                <a:ln w="12700">
                  <a:noFill/>
                </a:ln>
                <a:solidFill>
                  <a:schemeClr val="bg1"/>
                </a:solidFill>
              </a:rPr>
            </a:br>
            <a:r>
              <a:rPr lang="en-US" sz="4400" b="1" dirty="0">
                <a:ln w="12700">
                  <a:noFill/>
                </a:ln>
                <a:solidFill>
                  <a:schemeClr val="bg1"/>
                </a:solidFill>
              </a:rPr>
              <a:t>Consultation and Parental Engagement  for RHSE</a:t>
            </a:r>
            <a:br>
              <a:rPr lang="en-US" sz="4400" b="1" dirty="0">
                <a:ln w="12700">
                  <a:noFill/>
                </a:ln>
                <a:solidFill>
                  <a:schemeClr val="bg1"/>
                </a:solidFill>
              </a:rPr>
            </a:br>
            <a:r>
              <a:rPr lang="en-US" sz="3200" b="1" dirty="0">
                <a:ln w="12700">
                  <a:noFill/>
                </a:ln>
                <a:solidFill>
                  <a:schemeClr val="bg1"/>
                </a:solidFill>
              </a:rPr>
              <a:t>(Relationships</a:t>
            </a:r>
            <a:r>
              <a:rPr lang="en-US" sz="3200" b="1">
                <a:ln w="12700">
                  <a:noFill/>
                </a:ln>
                <a:solidFill>
                  <a:schemeClr val="bg1"/>
                </a:solidFill>
              </a:rPr>
              <a:t>, Sex </a:t>
            </a:r>
            <a:r>
              <a:rPr lang="en-US" sz="3200" b="1" dirty="0">
                <a:ln w="12700">
                  <a:noFill/>
                </a:ln>
                <a:solidFill>
                  <a:schemeClr val="bg1"/>
                </a:solidFill>
              </a:rPr>
              <a:t>AND Health Education)</a:t>
            </a:r>
            <a:br>
              <a:rPr lang="en-US" sz="3200" b="1" dirty="0">
                <a:ln w="12700">
                  <a:noFill/>
                </a:ln>
                <a:solidFill>
                  <a:schemeClr val="bg1"/>
                </a:solidFill>
              </a:rPr>
            </a:br>
            <a:br>
              <a:rPr lang="en-US" sz="4400" b="1" dirty="0">
                <a:ln w="12700">
                  <a:noFill/>
                </a:ln>
                <a:solidFill>
                  <a:schemeClr val="bg1"/>
                </a:solidFill>
              </a:rPr>
            </a:br>
            <a:r>
              <a:rPr lang="en-US" sz="2400" b="1" dirty="0">
                <a:ln w="12700">
                  <a:noFill/>
                </a:ln>
                <a:solidFill>
                  <a:schemeClr val="bg1"/>
                </a:solidFill>
              </a:rPr>
              <a:t>How do we meet the statutory guidance in and make it meaningful for our school community?</a:t>
            </a:r>
          </a:p>
        </p:txBody>
      </p:sp>
      <p:pic>
        <p:nvPicPr>
          <p:cNvPr id="6" name="Picture 5">
            <a:extLst>
              <a:ext uri="{FF2B5EF4-FFF2-40B4-BE49-F238E27FC236}">
                <a16:creationId xmlns:a16="http://schemas.microsoft.com/office/drawing/2014/main" id="{E70DB8A4-59C1-E046-8B72-E87E665B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64" y="5609402"/>
            <a:ext cx="2151672" cy="1248598"/>
          </a:xfrm>
          <a:prstGeom prst="rect">
            <a:avLst/>
          </a:prstGeom>
        </p:spPr>
      </p:pic>
    </p:spTree>
    <p:extLst>
      <p:ext uri="{BB962C8B-B14F-4D97-AF65-F5344CB8AC3E}">
        <p14:creationId xmlns:p14="http://schemas.microsoft.com/office/powerpoint/2010/main" val="218251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93" y="622819"/>
            <a:ext cx="10515600" cy="1325563"/>
          </a:xfrm>
        </p:spPr>
        <p:txBody>
          <a:bodyPr>
            <a:normAutofit/>
          </a:bodyPr>
          <a:lstStyle/>
          <a:p>
            <a:r>
              <a:rPr lang="en-GB" dirty="0"/>
              <a:t>Piece  1 – Life Cycles</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dirty="0"/>
              <a:t>Outcomes:</a:t>
            </a:r>
          </a:p>
          <a:p>
            <a:pPr>
              <a:buFont typeface="Wingdings" panose="05000000000000000000" pitchFamily="2" charset="2"/>
              <a:buChar char="Ø"/>
            </a:pPr>
            <a:r>
              <a:rPr lang="en-GB" dirty="0"/>
              <a:t>start to understand the life cycles of animals and humans </a:t>
            </a:r>
          </a:p>
          <a:p>
            <a:pPr>
              <a:buFont typeface="Wingdings" panose="05000000000000000000" pitchFamily="2" charset="2"/>
              <a:buChar char="Ø"/>
            </a:pPr>
            <a:r>
              <a:rPr lang="en-GB" dirty="0"/>
              <a:t>understand that changes happen as we grow and that this is OK</a:t>
            </a:r>
          </a:p>
          <a:p>
            <a:pPr marL="0" indent="0">
              <a:buNone/>
            </a:pPr>
            <a:r>
              <a:rPr lang="en-GB" dirty="0"/>
              <a:t>Learning:</a:t>
            </a:r>
          </a:p>
          <a:p>
            <a:r>
              <a:rPr lang="en-GB" dirty="0"/>
              <a:t>Children will look at the life cycles of a variety of animals.</a:t>
            </a:r>
          </a:p>
          <a:p>
            <a:r>
              <a:rPr lang="en-GB" dirty="0"/>
              <a:t>We will discuss the growth and development of each animal.</a:t>
            </a:r>
          </a:p>
        </p:txBody>
      </p:sp>
    </p:spTree>
    <p:extLst>
      <p:ext uri="{BB962C8B-B14F-4D97-AF65-F5344CB8AC3E}">
        <p14:creationId xmlns:p14="http://schemas.microsoft.com/office/powerpoint/2010/main" val="308631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4C3E11-A694-1A91-98D3-D9FB4833E381}"/>
              </a:ext>
            </a:extLst>
          </p:cNvPr>
          <p:cNvPicPr>
            <a:picLocks noChangeAspect="1"/>
          </p:cNvPicPr>
          <p:nvPr/>
        </p:nvPicPr>
        <p:blipFill>
          <a:blip r:embed="rId2"/>
          <a:stretch>
            <a:fillRect/>
          </a:stretch>
        </p:blipFill>
        <p:spPr>
          <a:xfrm>
            <a:off x="567676" y="1327666"/>
            <a:ext cx="3741445" cy="5096107"/>
          </a:xfrm>
          <a:prstGeom prst="rect">
            <a:avLst/>
          </a:prstGeom>
        </p:spPr>
      </p:pic>
      <p:pic>
        <p:nvPicPr>
          <p:cNvPr id="8" name="Picture 7">
            <a:extLst>
              <a:ext uri="{FF2B5EF4-FFF2-40B4-BE49-F238E27FC236}">
                <a16:creationId xmlns:a16="http://schemas.microsoft.com/office/drawing/2014/main" id="{427CCF8D-C478-244B-E867-79774F646F26}"/>
              </a:ext>
            </a:extLst>
          </p:cNvPr>
          <p:cNvPicPr>
            <a:picLocks noChangeAspect="1"/>
          </p:cNvPicPr>
          <p:nvPr/>
        </p:nvPicPr>
        <p:blipFill>
          <a:blip r:embed="rId3"/>
          <a:stretch>
            <a:fillRect/>
          </a:stretch>
        </p:blipFill>
        <p:spPr>
          <a:xfrm>
            <a:off x="4424457" y="1255854"/>
            <a:ext cx="3748272" cy="5239731"/>
          </a:xfrm>
          <a:prstGeom prst="rect">
            <a:avLst/>
          </a:prstGeom>
        </p:spPr>
      </p:pic>
      <p:pic>
        <p:nvPicPr>
          <p:cNvPr id="10" name="Picture 9">
            <a:extLst>
              <a:ext uri="{FF2B5EF4-FFF2-40B4-BE49-F238E27FC236}">
                <a16:creationId xmlns:a16="http://schemas.microsoft.com/office/drawing/2014/main" id="{C9BB24AF-06D3-F216-1D76-F4176FB902E2}"/>
              </a:ext>
            </a:extLst>
          </p:cNvPr>
          <p:cNvPicPr>
            <a:picLocks noChangeAspect="1"/>
          </p:cNvPicPr>
          <p:nvPr/>
        </p:nvPicPr>
        <p:blipFill>
          <a:blip r:embed="rId4"/>
          <a:stretch>
            <a:fillRect/>
          </a:stretch>
        </p:blipFill>
        <p:spPr>
          <a:xfrm>
            <a:off x="8172729" y="1415478"/>
            <a:ext cx="3573758" cy="5008295"/>
          </a:xfrm>
          <a:prstGeom prst="rect">
            <a:avLst/>
          </a:prstGeom>
        </p:spPr>
      </p:pic>
      <p:sp>
        <p:nvSpPr>
          <p:cNvPr id="2" name="Title 1">
            <a:extLst>
              <a:ext uri="{FF2B5EF4-FFF2-40B4-BE49-F238E27FC236}">
                <a16:creationId xmlns:a16="http://schemas.microsoft.com/office/drawing/2014/main" id="{9EDA2D03-C7CF-6631-4D78-22446A01F9FB}"/>
              </a:ext>
            </a:extLst>
          </p:cNvPr>
          <p:cNvSpPr txBox="1">
            <a:spLocks/>
          </p:cNvSpPr>
          <p:nvPr/>
        </p:nvSpPr>
        <p:spPr>
          <a:xfrm>
            <a:off x="472440" y="590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a:p>
            <a:r>
              <a:rPr lang="en-GB" dirty="0"/>
              <a:t>Piece 1 - Images</a:t>
            </a:r>
          </a:p>
        </p:txBody>
      </p:sp>
    </p:spTree>
    <p:extLst>
      <p:ext uri="{BB962C8B-B14F-4D97-AF65-F5344CB8AC3E}">
        <p14:creationId xmlns:p14="http://schemas.microsoft.com/office/powerpoint/2010/main" val="37268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2 – Changing Me</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tell you some things about me that have changed and some things about me that have stayed the same </a:t>
            </a:r>
          </a:p>
          <a:p>
            <a:pPr>
              <a:buFont typeface="Wingdings" panose="05000000000000000000" pitchFamily="2" charset="2"/>
              <a:buChar char="Ø"/>
            </a:pPr>
            <a:r>
              <a:rPr lang="en-GB" dirty="0"/>
              <a:t>know that changes are OK and that sometimes they will happen whether I want them to or not</a:t>
            </a:r>
          </a:p>
          <a:p>
            <a:pPr marL="0" indent="0">
              <a:buNone/>
            </a:pPr>
            <a:r>
              <a:rPr lang="en-GB" dirty="0"/>
              <a:t>Learning:</a:t>
            </a:r>
          </a:p>
          <a:p>
            <a:r>
              <a:rPr lang="en-GB" dirty="0"/>
              <a:t>Children will discuss how they have changed since they were babies.</a:t>
            </a:r>
          </a:p>
          <a:p>
            <a:r>
              <a:rPr lang="en-GB" dirty="0"/>
              <a:t>They will discuss what they can do now that they couldn’t as a baby.</a:t>
            </a:r>
          </a:p>
          <a:p>
            <a:endParaRPr lang="en-GB" dirty="0"/>
          </a:p>
        </p:txBody>
      </p:sp>
    </p:spTree>
    <p:extLst>
      <p:ext uri="{BB962C8B-B14F-4D97-AF65-F5344CB8AC3E}">
        <p14:creationId xmlns:p14="http://schemas.microsoft.com/office/powerpoint/2010/main" val="276420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C2BCE-DCBF-EA30-21B7-6819B004C2CD}"/>
              </a:ext>
            </a:extLst>
          </p:cNvPr>
          <p:cNvPicPr>
            <a:picLocks noChangeAspect="1"/>
          </p:cNvPicPr>
          <p:nvPr/>
        </p:nvPicPr>
        <p:blipFill>
          <a:blip r:embed="rId2"/>
          <a:stretch>
            <a:fillRect/>
          </a:stretch>
        </p:blipFill>
        <p:spPr>
          <a:xfrm>
            <a:off x="4131733" y="614074"/>
            <a:ext cx="4091454" cy="5893089"/>
          </a:xfrm>
          <a:prstGeom prst="rect">
            <a:avLst/>
          </a:prstGeom>
        </p:spPr>
      </p:pic>
      <p:sp>
        <p:nvSpPr>
          <p:cNvPr id="4" name="Title 1">
            <a:extLst>
              <a:ext uri="{FF2B5EF4-FFF2-40B4-BE49-F238E27FC236}">
                <a16:creationId xmlns:a16="http://schemas.microsoft.com/office/drawing/2014/main" id="{D5665F50-1377-A52B-BF35-6E656683A61B}"/>
              </a:ext>
            </a:extLst>
          </p:cNvPr>
          <p:cNvSpPr txBox="1">
            <a:spLocks/>
          </p:cNvSpPr>
          <p:nvPr/>
        </p:nvSpPr>
        <p:spPr>
          <a:xfrm>
            <a:off x="5334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Piece 2 - Images</a:t>
            </a:r>
            <a:endParaRPr lang="en-GB" dirty="0"/>
          </a:p>
        </p:txBody>
      </p:sp>
    </p:spTree>
    <p:extLst>
      <p:ext uri="{BB962C8B-B14F-4D97-AF65-F5344CB8AC3E}">
        <p14:creationId xmlns:p14="http://schemas.microsoft.com/office/powerpoint/2010/main" val="110138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3 – My Changing Body</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know how my body has changed since I was a baby </a:t>
            </a:r>
          </a:p>
          <a:p>
            <a:pPr>
              <a:buFont typeface="Wingdings" panose="05000000000000000000" pitchFamily="2" charset="2"/>
              <a:buChar char="Ø"/>
            </a:pPr>
            <a:r>
              <a:rPr lang="en-GB" dirty="0"/>
              <a:t>understand that growing up is natural and that everybody grows at different rates</a:t>
            </a:r>
          </a:p>
          <a:p>
            <a:pPr marL="0" indent="0">
              <a:buNone/>
            </a:pPr>
            <a:r>
              <a:rPr lang="en-GB" dirty="0"/>
              <a:t>Learning:</a:t>
            </a:r>
          </a:p>
          <a:p>
            <a:r>
              <a:rPr lang="en-GB" dirty="0"/>
              <a:t>Children will be taught that we are all changing all the time.</a:t>
            </a:r>
          </a:p>
          <a:p>
            <a:r>
              <a:rPr lang="en-GB" dirty="0"/>
              <a:t>Children will write a list of body changes and other changes e.g. personality, abilities.</a:t>
            </a:r>
          </a:p>
        </p:txBody>
      </p:sp>
    </p:spTree>
    <p:extLst>
      <p:ext uri="{BB962C8B-B14F-4D97-AF65-F5344CB8AC3E}">
        <p14:creationId xmlns:p14="http://schemas.microsoft.com/office/powerpoint/2010/main" val="114959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4 – Boys’ and Girls’ Bodies</a:t>
            </a:r>
          </a:p>
        </p:txBody>
      </p:sp>
      <p:sp>
        <p:nvSpPr>
          <p:cNvPr id="3" name="Content Placeholder 2"/>
          <p:cNvSpPr>
            <a:spLocks noGrp="1"/>
          </p:cNvSpPr>
          <p:nvPr>
            <p:ph idx="1"/>
          </p:nvPr>
        </p:nvSpPr>
        <p:spPr/>
        <p:txBody>
          <a:bodyPr>
            <a:normAutofit lnSpcReduction="10000"/>
          </a:bodyPr>
          <a:lstStyle/>
          <a:p>
            <a:pPr marL="0" indent="0">
              <a:buNone/>
            </a:pPr>
            <a:r>
              <a:rPr lang="en-GB" dirty="0"/>
              <a:t>Outcomes:</a:t>
            </a:r>
          </a:p>
          <a:p>
            <a:pPr>
              <a:buFont typeface="Wingdings" panose="05000000000000000000" pitchFamily="2" charset="2"/>
              <a:buChar char="Ø"/>
            </a:pPr>
            <a:r>
              <a:rPr lang="en-GB" dirty="0"/>
              <a:t>identify the parts of the body that make boys different to girls and use the correct names for these: penis, testicles, vagina</a:t>
            </a:r>
          </a:p>
          <a:p>
            <a:pPr>
              <a:buFont typeface="Wingdings" panose="05000000000000000000" pitchFamily="2" charset="2"/>
              <a:buChar char="Ø"/>
            </a:pPr>
            <a:r>
              <a:rPr lang="en-GB" dirty="0"/>
              <a:t>respect my body and understand which parts are private</a:t>
            </a:r>
          </a:p>
          <a:p>
            <a:pPr marL="0" indent="0">
              <a:buNone/>
            </a:pPr>
            <a:r>
              <a:rPr lang="en-GB" dirty="0"/>
              <a:t>Learning:</a:t>
            </a:r>
          </a:p>
          <a:p>
            <a:r>
              <a:rPr lang="en-GB" dirty="0"/>
              <a:t>Discussion on how girls and boys are different.</a:t>
            </a:r>
          </a:p>
          <a:p>
            <a:r>
              <a:rPr lang="en-GB" dirty="0"/>
              <a:t>Introduce proper names for body parts.</a:t>
            </a:r>
          </a:p>
          <a:p>
            <a:r>
              <a:rPr lang="en-GB" dirty="0"/>
              <a:t>Discuss that our privates are private.</a:t>
            </a:r>
          </a:p>
          <a:p>
            <a:r>
              <a:rPr lang="en-GB" dirty="0"/>
              <a:t>Discuss when it OK to talk about these private body parts.</a:t>
            </a:r>
          </a:p>
        </p:txBody>
      </p:sp>
    </p:spTree>
    <p:extLst>
      <p:ext uri="{BB962C8B-B14F-4D97-AF65-F5344CB8AC3E}">
        <p14:creationId xmlns:p14="http://schemas.microsoft.com/office/powerpoint/2010/main" val="30618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A64BC-A8F3-1CB5-773F-F278286FCF36}"/>
              </a:ext>
            </a:extLst>
          </p:cNvPr>
          <p:cNvPicPr>
            <a:picLocks noChangeAspect="1"/>
          </p:cNvPicPr>
          <p:nvPr/>
        </p:nvPicPr>
        <p:blipFill>
          <a:blip r:embed="rId2"/>
          <a:stretch>
            <a:fillRect/>
          </a:stretch>
        </p:blipFill>
        <p:spPr>
          <a:xfrm>
            <a:off x="143934" y="1079500"/>
            <a:ext cx="4167151" cy="5101167"/>
          </a:xfrm>
          <a:prstGeom prst="rect">
            <a:avLst/>
          </a:prstGeom>
        </p:spPr>
      </p:pic>
      <p:pic>
        <p:nvPicPr>
          <p:cNvPr id="5" name="Picture 4">
            <a:extLst>
              <a:ext uri="{FF2B5EF4-FFF2-40B4-BE49-F238E27FC236}">
                <a16:creationId xmlns:a16="http://schemas.microsoft.com/office/drawing/2014/main" id="{79E79527-CCCD-B807-1BE8-46060837363B}"/>
              </a:ext>
            </a:extLst>
          </p:cNvPr>
          <p:cNvPicPr>
            <a:picLocks noChangeAspect="1"/>
          </p:cNvPicPr>
          <p:nvPr/>
        </p:nvPicPr>
        <p:blipFill rotWithShape="1">
          <a:blip r:embed="rId3"/>
          <a:srcRect l="3598"/>
          <a:stretch/>
        </p:blipFill>
        <p:spPr>
          <a:xfrm>
            <a:off x="4075641" y="1139293"/>
            <a:ext cx="4040717" cy="5101167"/>
          </a:xfrm>
          <a:prstGeom prst="rect">
            <a:avLst/>
          </a:prstGeom>
        </p:spPr>
      </p:pic>
      <p:pic>
        <p:nvPicPr>
          <p:cNvPr id="7" name="Picture 6">
            <a:extLst>
              <a:ext uri="{FF2B5EF4-FFF2-40B4-BE49-F238E27FC236}">
                <a16:creationId xmlns:a16="http://schemas.microsoft.com/office/drawing/2014/main" id="{0BE880BF-3D8D-6276-5EF0-899D28B8C38B}"/>
              </a:ext>
            </a:extLst>
          </p:cNvPr>
          <p:cNvPicPr>
            <a:picLocks noChangeAspect="1"/>
          </p:cNvPicPr>
          <p:nvPr/>
        </p:nvPicPr>
        <p:blipFill>
          <a:blip r:embed="rId4"/>
          <a:stretch>
            <a:fillRect/>
          </a:stretch>
        </p:blipFill>
        <p:spPr>
          <a:xfrm>
            <a:off x="7880917" y="1020233"/>
            <a:ext cx="4167148" cy="5227053"/>
          </a:xfrm>
          <a:prstGeom prst="rect">
            <a:avLst/>
          </a:prstGeom>
        </p:spPr>
      </p:pic>
      <p:sp>
        <p:nvSpPr>
          <p:cNvPr id="8" name="Title 1">
            <a:extLst>
              <a:ext uri="{FF2B5EF4-FFF2-40B4-BE49-F238E27FC236}">
                <a16:creationId xmlns:a16="http://schemas.microsoft.com/office/drawing/2014/main" id="{E64BC840-0568-92D7-B5B0-3CD06F937C65}"/>
              </a:ext>
            </a:extLst>
          </p:cNvPr>
          <p:cNvSpPr txBox="1">
            <a:spLocks/>
          </p:cNvSpPr>
          <p:nvPr/>
        </p:nvSpPr>
        <p:spPr>
          <a:xfrm>
            <a:off x="533400" y="3569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Piece 4 - Images</a:t>
            </a:r>
            <a:endParaRPr lang="en-GB" dirty="0"/>
          </a:p>
        </p:txBody>
      </p:sp>
    </p:spTree>
    <p:extLst>
      <p:ext uri="{BB962C8B-B14F-4D97-AF65-F5344CB8AC3E}">
        <p14:creationId xmlns:p14="http://schemas.microsoft.com/office/powerpoint/2010/main" val="99698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CE93-6B8D-C5EE-220E-DB7DC7C45885}"/>
              </a:ext>
            </a:extLst>
          </p:cNvPr>
          <p:cNvSpPr txBox="1">
            <a:spLocks/>
          </p:cNvSpPr>
          <p:nvPr/>
        </p:nvSpPr>
        <p:spPr>
          <a:xfrm>
            <a:off x="465667" y="3238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Piece 4 - Images</a:t>
            </a:r>
            <a:endParaRPr lang="en-GB" dirty="0"/>
          </a:p>
        </p:txBody>
      </p:sp>
      <p:pic>
        <p:nvPicPr>
          <p:cNvPr id="4" name="Picture 3">
            <a:extLst>
              <a:ext uri="{FF2B5EF4-FFF2-40B4-BE49-F238E27FC236}">
                <a16:creationId xmlns:a16="http://schemas.microsoft.com/office/drawing/2014/main" id="{3E7DE1A2-6D79-B14D-9D97-99585EEDD09B}"/>
              </a:ext>
            </a:extLst>
          </p:cNvPr>
          <p:cNvPicPr>
            <a:picLocks noChangeAspect="1"/>
          </p:cNvPicPr>
          <p:nvPr/>
        </p:nvPicPr>
        <p:blipFill>
          <a:blip r:embed="rId2"/>
          <a:stretch>
            <a:fillRect/>
          </a:stretch>
        </p:blipFill>
        <p:spPr>
          <a:xfrm>
            <a:off x="7261754" y="176283"/>
            <a:ext cx="4464579" cy="6357867"/>
          </a:xfrm>
          <a:prstGeom prst="rect">
            <a:avLst/>
          </a:prstGeom>
        </p:spPr>
      </p:pic>
      <p:pic>
        <p:nvPicPr>
          <p:cNvPr id="6" name="Picture 5">
            <a:extLst>
              <a:ext uri="{FF2B5EF4-FFF2-40B4-BE49-F238E27FC236}">
                <a16:creationId xmlns:a16="http://schemas.microsoft.com/office/drawing/2014/main" id="{9E6C6E27-8C7C-047A-777C-52EB6B6DFCA4}"/>
              </a:ext>
            </a:extLst>
          </p:cNvPr>
          <p:cNvPicPr>
            <a:picLocks noChangeAspect="1"/>
          </p:cNvPicPr>
          <p:nvPr/>
        </p:nvPicPr>
        <p:blipFill>
          <a:blip r:embed="rId3"/>
          <a:stretch>
            <a:fillRect/>
          </a:stretch>
        </p:blipFill>
        <p:spPr>
          <a:xfrm rot="5400000">
            <a:off x="1834111" y="1026035"/>
            <a:ext cx="4163482" cy="5410239"/>
          </a:xfrm>
          <a:prstGeom prst="rect">
            <a:avLst/>
          </a:prstGeom>
        </p:spPr>
      </p:pic>
    </p:spTree>
    <p:extLst>
      <p:ext uri="{BB962C8B-B14F-4D97-AF65-F5344CB8AC3E}">
        <p14:creationId xmlns:p14="http://schemas.microsoft.com/office/powerpoint/2010/main" val="84039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5 – Learning and Growing.</a:t>
            </a:r>
          </a:p>
        </p:txBody>
      </p:sp>
      <p:sp>
        <p:nvSpPr>
          <p:cNvPr id="3" name="Content Placeholder 2"/>
          <p:cNvSpPr>
            <a:spLocks noGrp="1"/>
          </p:cNvSpPr>
          <p:nvPr>
            <p:ph idx="1"/>
          </p:nvPr>
        </p:nvSpPr>
        <p:spPr/>
        <p:txBody>
          <a:bodyPr>
            <a:normAutofit/>
          </a:bodyPr>
          <a:lstStyle/>
          <a:p>
            <a:pPr marL="0" indent="0">
              <a:buNone/>
            </a:pPr>
            <a:r>
              <a:rPr lang="en-GB" dirty="0"/>
              <a:t>Outcomes:</a:t>
            </a:r>
          </a:p>
          <a:p>
            <a:pPr>
              <a:buFont typeface="Wingdings" panose="05000000000000000000" pitchFamily="2" charset="2"/>
              <a:buChar char="Ø"/>
            </a:pPr>
            <a:r>
              <a:rPr lang="en-GB" dirty="0"/>
              <a:t>understand that every time I learn something new I change a little bit </a:t>
            </a:r>
          </a:p>
          <a:p>
            <a:pPr>
              <a:buFont typeface="Wingdings" panose="05000000000000000000" pitchFamily="2" charset="2"/>
              <a:buChar char="Ø"/>
            </a:pPr>
            <a:r>
              <a:rPr lang="en-GB" dirty="0"/>
              <a:t>enjoy learning new things</a:t>
            </a:r>
          </a:p>
          <a:p>
            <a:pPr marL="0" indent="0">
              <a:buNone/>
            </a:pPr>
            <a:r>
              <a:rPr lang="en-GB" dirty="0"/>
              <a:t>Learning:</a:t>
            </a:r>
          </a:p>
          <a:p>
            <a:r>
              <a:rPr lang="en-GB" dirty="0"/>
              <a:t>Discuss that as we physically grow, we also learn to do more things. </a:t>
            </a:r>
          </a:p>
          <a:p>
            <a:r>
              <a:rPr lang="en-GB" dirty="0"/>
              <a:t>Create a flower to show things learnt that helped us grow.</a:t>
            </a:r>
          </a:p>
        </p:txBody>
      </p:sp>
    </p:spTree>
    <p:extLst>
      <p:ext uri="{BB962C8B-B14F-4D97-AF65-F5344CB8AC3E}">
        <p14:creationId xmlns:p14="http://schemas.microsoft.com/office/powerpoint/2010/main" val="12875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C882-D923-280F-22AF-1009ADD11631}"/>
              </a:ext>
            </a:extLst>
          </p:cNvPr>
          <p:cNvSpPr txBox="1">
            <a:spLocks/>
          </p:cNvSpPr>
          <p:nvPr/>
        </p:nvSpPr>
        <p:spPr>
          <a:xfrm>
            <a:off x="448734" y="34078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Piece 5 - Images</a:t>
            </a:r>
          </a:p>
        </p:txBody>
      </p:sp>
      <p:pic>
        <p:nvPicPr>
          <p:cNvPr id="4" name="Picture 3">
            <a:extLst>
              <a:ext uri="{FF2B5EF4-FFF2-40B4-BE49-F238E27FC236}">
                <a16:creationId xmlns:a16="http://schemas.microsoft.com/office/drawing/2014/main" id="{43824FBD-3B7C-F7DE-9342-44FD197DD837}"/>
              </a:ext>
            </a:extLst>
          </p:cNvPr>
          <p:cNvPicPr>
            <a:picLocks noChangeAspect="1"/>
          </p:cNvPicPr>
          <p:nvPr/>
        </p:nvPicPr>
        <p:blipFill>
          <a:blip r:embed="rId2"/>
          <a:stretch>
            <a:fillRect/>
          </a:stretch>
        </p:blipFill>
        <p:spPr>
          <a:xfrm>
            <a:off x="727604" y="1174750"/>
            <a:ext cx="6029325" cy="5219700"/>
          </a:xfrm>
          <a:prstGeom prst="rect">
            <a:avLst/>
          </a:prstGeom>
        </p:spPr>
      </p:pic>
      <p:pic>
        <p:nvPicPr>
          <p:cNvPr id="6" name="Picture 5">
            <a:extLst>
              <a:ext uri="{FF2B5EF4-FFF2-40B4-BE49-F238E27FC236}">
                <a16:creationId xmlns:a16="http://schemas.microsoft.com/office/drawing/2014/main" id="{61C0B266-B514-73AF-4AAA-5C6F678984D1}"/>
              </a:ext>
            </a:extLst>
          </p:cNvPr>
          <p:cNvPicPr>
            <a:picLocks noChangeAspect="1"/>
          </p:cNvPicPr>
          <p:nvPr/>
        </p:nvPicPr>
        <p:blipFill rotWithShape="1">
          <a:blip r:embed="rId3"/>
          <a:srcRect t="1083"/>
          <a:stretch/>
        </p:blipFill>
        <p:spPr>
          <a:xfrm>
            <a:off x="6844771" y="1267883"/>
            <a:ext cx="4619625" cy="5219700"/>
          </a:xfrm>
          <a:prstGeom prst="rect">
            <a:avLst/>
          </a:prstGeom>
        </p:spPr>
      </p:pic>
    </p:spTree>
    <p:extLst>
      <p:ext uri="{BB962C8B-B14F-4D97-AF65-F5344CB8AC3E}">
        <p14:creationId xmlns:p14="http://schemas.microsoft.com/office/powerpoint/2010/main" val="293670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25528" y="1003203"/>
            <a:ext cx="9087152" cy="4093428"/>
          </a:xfrm>
          <a:prstGeom prst="rect">
            <a:avLst/>
          </a:prstGeom>
          <a:noFill/>
        </p:spPr>
        <p:txBody>
          <a:bodyPr wrap="square" rtlCol="0">
            <a:spAutoFit/>
          </a:bodyPr>
          <a:lstStyle/>
          <a:p>
            <a:r>
              <a:rPr lang="en-GB" sz="3600" b="1" dirty="0">
                <a:solidFill>
                  <a:srgbClr val="7B13A0"/>
                </a:solidFill>
                <a:latin typeface="+mj-lt"/>
              </a:rPr>
              <a:t>This presentation outlines:</a:t>
            </a:r>
          </a:p>
          <a:p>
            <a:endParaRPr lang="en-GB" sz="2800" dirty="0"/>
          </a:p>
          <a:p>
            <a:pPr marL="457200" indent="-457200">
              <a:buFont typeface="Arial" panose="020B0604020202020204" pitchFamily="34" charset="0"/>
              <a:buChar char="•"/>
            </a:pPr>
            <a:r>
              <a:rPr lang="en-GB" sz="2800" b="1" dirty="0"/>
              <a:t>What</a:t>
            </a:r>
            <a:r>
              <a:rPr lang="en-GB" sz="2800" dirty="0"/>
              <a:t> the statutory expectations are for consultation and parental engagement on RSHE</a:t>
            </a:r>
          </a:p>
          <a:p>
            <a:pPr marL="457200" indent="-457200">
              <a:buFont typeface="Arial" panose="020B0604020202020204" pitchFamily="34" charset="0"/>
              <a:buChar char="•"/>
            </a:pPr>
            <a:r>
              <a:rPr lang="en-GB" sz="2800" b="1" dirty="0"/>
              <a:t>Why</a:t>
            </a:r>
            <a:r>
              <a:rPr lang="en-GB" sz="2800" dirty="0"/>
              <a:t> this is important to your school community</a:t>
            </a:r>
          </a:p>
          <a:p>
            <a:pPr marL="457200" indent="-457200">
              <a:buFont typeface="Arial" panose="020B0604020202020204" pitchFamily="34" charset="0"/>
              <a:buChar char="•"/>
            </a:pPr>
            <a:r>
              <a:rPr lang="en-GB" sz="2800" b="1" dirty="0"/>
              <a:t>How</a:t>
            </a:r>
            <a:r>
              <a:rPr lang="en-GB" sz="2800" dirty="0"/>
              <a:t> you can consult in a way that is meaningful for all</a:t>
            </a:r>
          </a:p>
          <a:p>
            <a:pPr marL="457200" indent="-457200">
              <a:buFont typeface="Arial" panose="020B0604020202020204" pitchFamily="34" charset="0"/>
              <a:buChar char="•"/>
            </a:pPr>
            <a:r>
              <a:rPr lang="en-GB" sz="2800" b="1" dirty="0"/>
              <a:t>Where</a:t>
            </a:r>
            <a:r>
              <a:rPr lang="en-GB" sz="2800" dirty="0"/>
              <a:t> you can find additional support and information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27282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6 – Coping with Changes</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tell you about changes that have happened in my life </a:t>
            </a:r>
          </a:p>
          <a:p>
            <a:pPr>
              <a:buFont typeface="Wingdings" panose="05000000000000000000" pitchFamily="2" charset="2"/>
              <a:buChar char="Ø"/>
            </a:pPr>
            <a:r>
              <a:rPr lang="en-GB" dirty="0"/>
              <a:t>know some ways to cope with changes</a:t>
            </a:r>
          </a:p>
          <a:p>
            <a:pPr marL="0" indent="0">
              <a:buNone/>
            </a:pPr>
            <a:r>
              <a:rPr lang="en-GB" dirty="0"/>
              <a:t>Learning:</a:t>
            </a:r>
          </a:p>
          <a:p>
            <a:r>
              <a:rPr lang="en-GB" dirty="0"/>
              <a:t>Discussion about changes and how to manage the feelings associated with it.</a:t>
            </a:r>
          </a:p>
          <a:p>
            <a:r>
              <a:rPr lang="en-GB" dirty="0"/>
              <a:t>Draw a change they have experienced and write how they felt when this was happening.</a:t>
            </a:r>
          </a:p>
        </p:txBody>
      </p:sp>
    </p:spTree>
    <p:extLst>
      <p:ext uri="{BB962C8B-B14F-4D97-AF65-F5344CB8AC3E}">
        <p14:creationId xmlns:p14="http://schemas.microsoft.com/office/powerpoint/2010/main" val="340723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3991902" y="1716148"/>
            <a:ext cx="7808215" cy="4432134"/>
          </a:xfrm>
        </p:spPr>
        <p:txBody>
          <a:bodyPr>
            <a:noAutofit/>
          </a:bodyPr>
          <a:lstStyle/>
          <a:p>
            <a:pPr marL="0" indent="0">
              <a:buNone/>
            </a:pPr>
            <a:r>
              <a:rPr lang="en-GB" b="1" dirty="0">
                <a:latin typeface="+mj-lt"/>
              </a:rPr>
              <a:t>“Parents have the right to request that their child be withdrawn from some or all of sex education delivered as part of statutory RSE”.</a:t>
            </a:r>
          </a:p>
          <a:p>
            <a:pPr marL="0" indent="0">
              <a:buNone/>
            </a:pPr>
            <a:r>
              <a:rPr lang="en-GB" b="1" dirty="0">
                <a:latin typeface="+mj-lt"/>
              </a:rPr>
              <a:t>NOT from Relationships or Health Education.</a:t>
            </a:r>
          </a:p>
          <a:p>
            <a:pPr marL="0" indent="0">
              <a:buNone/>
            </a:pPr>
            <a:r>
              <a:rPr lang="en-GB" b="1" dirty="0">
                <a:latin typeface="+mj-lt"/>
              </a:rPr>
              <a:t>So, this session is to inform you of what this school defines as Sex Education,</a:t>
            </a:r>
          </a:p>
          <a:p>
            <a:pPr marL="0" indent="0">
              <a:buNone/>
            </a:pPr>
            <a:r>
              <a:rPr lang="en-GB" b="1" dirty="0">
                <a:latin typeface="+mj-lt"/>
              </a:rPr>
              <a:t>what we intend to teach in RSHE and why…</a:t>
            </a:r>
          </a:p>
          <a:p>
            <a:pPr marL="0" indent="0">
              <a:buNone/>
            </a:pPr>
            <a:r>
              <a:rPr lang="en-GB" b="1" dirty="0">
                <a:latin typeface="+mj-lt"/>
              </a:rPr>
              <a:t>…so you can make this decision.</a:t>
            </a:r>
          </a:p>
        </p:txBody>
      </p:sp>
      <p:sp>
        <p:nvSpPr>
          <p:cNvPr id="9" name="Title 1">
            <a:extLst>
              <a:ext uri="{FF2B5EF4-FFF2-40B4-BE49-F238E27FC236}">
                <a16:creationId xmlns:a16="http://schemas.microsoft.com/office/drawing/2014/main" id="{5DAAA6D9-A98D-6140-9372-19FC70952F4D}"/>
              </a:ext>
            </a:extLst>
          </p:cNvPr>
          <p:cNvSpPr>
            <a:spLocks noGrp="1"/>
          </p:cNvSpPr>
          <p:nvPr>
            <p:ph type="title"/>
          </p:nvPr>
        </p:nvSpPr>
        <p:spPr>
          <a:xfrm>
            <a:off x="391883" y="1716149"/>
            <a:ext cx="3224464" cy="4846636"/>
          </a:xfrm>
        </p:spPr>
        <p:txBody>
          <a:bodyPr anchor="t">
            <a:normAutofit fontScale="90000"/>
          </a:bodyPr>
          <a:lstStyle/>
          <a:p>
            <a:r>
              <a:rPr lang="en-GB" sz="3600" b="1" dirty="0">
                <a:solidFill>
                  <a:srgbClr val="7B13A0"/>
                </a:solidFill>
              </a:rPr>
              <a:t>Can parents withdraw their children from RSE?</a:t>
            </a:r>
            <a:br>
              <a:rPr lang="en-GB" sz="3600" b="1" dirty="0">
                <a:solidFill>
                  <a:srgbClr val="7B13A0"/>
                </a:solidFill>
              </a:rPr>
            </a:br>
            <a:br>
              <a:rPr lang="en-GB" sz="3600" b="1" dirty="0">
                <a:solidFill>
                  <a:srgbClr val="7B13A0"/>
                </a:solidFill>
              </a:rPr>
            </a:br>
            <a:r>
              <a:rPr lang="en-GB" sz="3600" b="1" dirty="0">
                <a:solidFill>
                  <a:srgbClr val="7B13A0"/>
                </a:solidFill>
              </a:rPr>
              <a:t>From September 2020…</a:t>
            </a:r>
            <a:br>
              <a:rPr lang="en-GB" sz="2000" b="1" dirty="0">
                <a:solidFill>
                  <a:srgbClr val="7B13A0"/>
                </a:solidFill>
              </a:rPr>
            </a:br>
            <a:br>
              <a:rPr lang="en-GB" sz="2000" b="1" dirty="0">
                <a:solidFill>
                  <a:srgbClr val="7B13A0"/>
                </a:solidFill>
              </a:rPr>
            </a:br>
            <a:r>
              <a:rPr lang="en-GB" sz="2000" b="1" dirty="0">
                <a:solidFill>
                  <a:srgbClr val="7B13A0"/>
                </a:solidFill>
              </a:rPr>
              <a:t>(Government guidance 2019</a:t>
            </a:r>
            <a:br>
              <a:rPr lang="en-GB" sz="2000" b="1" dirty="0">
                <a:solidFill>
                  <a:srgbClr val="7B13A0"/>
                </a:solidFill>
              </a:rPr>
            </a:br>
            <a:r>
              <a:rPr lang="en-GB" sz="2000" b="1" dirty="0">
                <a:solidFill>
                  <a:srgbClr val="7B13A0"/>
                </a:solidFill>
              </a:rPr>
              <a:t>page 17)</a:t>
            </a:r>
            <a:br>
              <a:rPr lang="en-GB" sz="2000" b="1" dirty="0">
                <a:solidFill>
                  <a:srgbClr val="7B13A0"/>
                </a:solidFill>
              </a:rPr>
            </a:br>
            <a:br>
              <a:rPr lang="en-GB" sz="2000" b="1" dirty="0">
                <a:solidFill>
                  <a:srgbClr val="7B13A0"/>
                </a:solidFill>
              </a:rPr>
            </a:br>
            <a:endParaRPr lang="en-GB" sz="3600" b="1" dirty="0">
              <a:solidFill>
                <a:srgbClr val="7B13A0"/>
              </a:solidFill>
            </a:endParaRPr>
          </a:p>
        </p:txBody>
      </p:sp>
    </p:spTree>
    <p:extLst>
      <p:ext uri="{BB962C8B-B14F-4D97-AF65-F5344CB8AC3E}">
        <p14:creationId xmlns:p14="http://schemas.microsoft.com/office/powerpoint/2010/main" val="2160050663"/>
      </p:ext>
    </p:extLst>
  </p:cSld>
  <p:clrMapOvr>
    <a:masterClrMapping/>
  </p:clrMapOvr>
  <p:transitio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074"/>
            <a:ext cx="10515599" cy="4412343"/>
          </a:xfrm>
        </p:spPr>
        <p:txBody>
          <a:bodyPr>
            <a:normAutofit/>
          </a:bodyPr>
          <a:lstStyle/>
          <a:p>
            <a:pPr algn="ctr"/>
            <a:r>
              <a:rPr lang="en-GB" sz="4000" b="1" dirty="0"/>
              <a:t>Any questions?</a:t>
            </a:r>
            <a:br>
              <a:rPr lang="en-GB" dirty="0"/>
            </a:br>
            <a:endParaRPr lang="en-GB" dirty="0">
              <a:solidFill>
                <a:schemeClr val="tx1">
                  <a:lumMod val="50000"/>
                  <a:lumOff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7274">
            <a:off x="4021099" y="1945338"/>
            <a:ext cx="1935480" cy="177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4898">
            <a:off x="6209506" y="2112614"/>
            <a:ext cx="1972056" cy="1752600"/>
          </a:xfrm>
          <a:prstGeom prst="rect">
            <a:avLst/>
          </a:prstGeom>
        </p:spPr>
      </p:pic>
    </p:spTree>
    <p:extLst>
      <p:ext uri="{BB962C8B-B14F-4D97-AF65-F5344CB8AC3E}">
        <p14:creationId xmlns:p14="http://schemas.microsoft.com/office/powerpoint/2010/main" val="37653484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95" y="5259143"/>
            <a:ext cx="8324210" cy="840230"/>
          </a:xfrm>
        </p:spPr>
        <p:txBody>
          <a:bodyPr wrap="square" anchor="t">
            <a:spAutoFit/>
          </a:bodyPr>
          <a:lstStyle/>
          <a:p>
            <a:pPr algn="ctr"/>
            <a:r>
              <a:rPr lang="en-GB" sz="5400" b="1" dirty="0">
                <a:solidFill>
                  <a:srgbClr val="7B13A0"/>
                </a:solidFill>
              </a:rPr>
              <a:t>Thank you!</a:t>
            </a:r>
          </a:p>
        </p:txBody>
      </p:sp>
      <p:pic>
        <p:nvPicPr>
          <p:cNvPr id="5" name="Picture 4">
            <a:extLst>
              <a:ext uri="{FF2B5EF4-FFF2-40B4-BE49-F238E27FC236}">
                <a16:creationId xmlns:a16="http://schemas.microsoft.com/office/drawing/2014/main" id="{002141EE-E20F-9343-B45C-2303180AF87D}"/>
              </a:ext>
            </a:extLst>
          </p:cNvPr>
          <p:cNvPicPr>
            <a:picLocks noChangeAspect="1"/>
          </p:cNvPicPr>
          <p:nvPr/>
        </p:nvPicPr>
        <p:blipFill>
          <a:blip r:embed="rId3"/>
          <a:stretch>
            <a:fillRect/>
          </a:stretch>
        </p:blipFill>
        <p:spPr>
          <a:xfrm>
            <a:off x="4935932" y="915743"/>
            <a:ext cx="2676388" cy="4267200"/>
          </a:xfrm>
          <a:prstGeom prst="rect">
            <a:avLst/>
          </a:prstGeom>
        </p:spPr>
      </p:pic>
    </p:spTree>
    <p:extLst>
      <p:ext uri="{BB962C8B-B14F-4D97-AF65-F5344CB8AC3E}">
        <p14:creationId xmlns:p14="http://schemas.microsoft.com/office/powerpoint/2010/main" val="296955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56043" y="1045343"/>
            <a:ext cx="9929127" cy="523220"/>
          </a:xfrm>
          <a:prstGeom prst="rect">
            <a:avLst/>
          </a:prstGeom>
          <a:noFill/>
        </p:spPr>
        <p:txBody>
          <a:bodyPr wrap="square" rtlCol="0">
            <a:spAutoFit/>
          </a:bodyPr>
          <a:lstStyle/>
          <a:p>
            <a:r>
              <a:rPr lang="en-GB" sz="2800" b="1" dirty="0">
                <a:solidFill>
                  <a:srgbClr val="7B13A0"/>
                </a:solidFill>
                <a:latin typeface="+mj-lt"/>
              </a:rPr>
              <a:t>What do we have to consult on?</a:t>
            </a:r>
            <a:endParaRPr lang="en-GB" sz="2800" dirty="0"/>
          </a:p>
        </p:txBody>
      </p:sp>
      <p:sp>
        <p:nvSpPr>
          <p:cNvPr id="3" name="TextBox 2">
            <a:extLst>
              <a:ext uri="{FF2B5EF4-FFF2-40B4-BE49-F238E27FC236}">
                <a16:creationId xmlns:a16="http://schemas.microsoft.com/office/drawing/2014/main" id="{DB8A845F-D52A-4ADB-9811-4A73A29DC5B0}"/>
              </a:ext>
            </a:extLst>
          </p:cNvPr>
          <p:cNvSpPr txBox="1"/>
          <p:nvPr/>
        </p:nvSpPr>
        <p:spPr>
          <a:xfrm>
            <a:off x="956043" y="2028616"/>
            <a:ext cx="8633727"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DfE’s 2019 </a:t>
            </a:r>
            <a:r>
              <a:rPr lang="en-GB" sz="2000" dirty="0">
                <a:hlinkClick r:id="rId3"/>
              </a:rPr>
              <a:t>RSHE and RSE Guidance</a:t>
            </a:r>
            <a:r>
              <a:rPr lang="en-GB" sz="2000" dirty="0"/>
              <a:t> states in paragraph 13:</a:t>
            </a:r>
          </a:p>
          <a:p>
            <a:endParaRPr lang="en-GB" sz="2000" dirty="0"/>
          </a:p>
          <a:p>
            <a:r>
              <a:rPr lang="en-GB" sz="2000" i="1" dirty="0"/>
              <a:t>“All schools must have in place a written policy for Relationships Education and RSE. Schools must consult parents in developing and reviewing their policy. Schools should ensure that the policy meets the needs of pupils and parents and reflects the community they serve.”</a:t>
            </a:r>
          </a:p>
          <a:p>
            <a:endParaRPr lang="en-GB" sz="2000" i="1" dirty="0"/>
          </a:p>
          <a:p>
            <a:endParaRPr lang="en-GB" sz="2000" dirty="0"/>
          </a:p>
          <a:p>
            <a:endParaRPr lang="en-GB" sz="2000" dirty="0"/>
          </a:p>
        </p:txBody>
      </p:sp>
      <p:pic>
        <p:nvPicPr>
          <p:cNvPr id="4" name="Picture 3">
            <a:extLst>
              <a:ext uri="{FF2B5EF4-FFF2-40B4-BE49-F238E27FC236}">
                <a16:creationId xmlns:a16="http://schemas.microsoft.com/office/drawing/2014/main" id="{721D09EE-62D3-4007-AF28-5AAFF09029EB}"/>
              </a:ext>
            </a:extLst>
          </p:cNvPr>
          <p:cNvPicPr>
            <a:picLocks noChangeAspect="1"/>
          </p:cNvPicPr>
          <p:nvPr/>
        </p:nvPicPr>
        <p:blipFill rotWithShape="1">
          <a:blip r:embed="rId4"/>
          <a:srcRect l="32469" t="5834" r="32468" b="4334"/>
          <a:stretch/>
        </p:blipFill>
        <p:spPr>
          <a:xfrm>
            <a:off x="9269730" y="1892768"/>
            <a:ext cx="2318170" cy="33408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993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21508B-3BE2-4948-96DA-797376E4998B}"/>
              </a:ext>
            </a:extLst>
          </p:cNvPr>
          <p:cNvSpPr txBox="1"/>
          <p:nvPr/>
        </p:nvSpPr>
        <p:spPr>
          <a:xfrm>
            <a:off x="925528" y="1003203"/>
            <a:ext cx="10672112" cy="646331"/>
          </a:xfrm>
          <a:prstGeom prst="rect">
            <a:avLst/>
          </a:prstGeom>
          <a:noFill/>
        </p:spPr>
        <p:txBody>
          <a:bodyPr wrap="square" rtlCol="0">
            <a:spAutoFit/>
          </a:bodyPr>
          <a:lstStyle/>
          <a:p>
            <a:pPr algn="ctr"/>
            <a:r>
              <a:rPr lang="en-GB" sz="3600" b="1" dirty="0">
                <a:solidFill>
                  <a:srgbClr val="7B13A0"/>
                </a:solidFill>
                <a:latin typeface="+mj-lt"/>
              </a:rPr>
              <a:t>We don’t do this for other subjects. Why RSE? </a:t>
            </a:r>
            <a:endParaRPr lang="en-GB" sz="3200" b="1" dirty="0">
              <a:latin typeface="+mj-lt"/>
            </a:endParaRPr>
          </a:p>
        </p:txBody>
      </p:sp>
      <p:sp>
        <p:nvSpPr>
          <p:cNvPr id="2" name="TextBox 1">
            <a:extLst>
              <a:ext uri="{FF2B5EF4-FFF2-40B4-BE49-F238E27FC236}">
                <a16:creationId xmlns:a16="http://schemas.microsoft.com/office/drawing/2014/main" id="{D02EF2A9-AB9A-44B7-B288-F9AD0785B677}"/>
              </a:ext>
            </a:extLst>
          </p:cNvPr>
          <p:cNvSpPr txBox="1"/>
          <p:nvPr/>
        </p:nvSpPr>
        <p:spPr>
          <a:xfrm>
            <a:off x="8634984" y="1749715"/>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Sensitive Subjects</a:t>
            </a:r>
          </a:p>
          <a:p>
            <a:pPr algn="ctr"/>
            <a:r>
              <a:rPr lang="en-GB" dirty="0"/>
              <a:t>The topics we discuss in RSE – and PSHE – can sometimes be sensitive.  Consultation enables us to carefully consider different views and seek consensus.</a:t>
            </a:r>
            <a:endParaRPr lang="en-GB" i="1" u="sng" dirty="0"/>
          </a:p>
        </p:txBody>
      </p:sp>
      <p:sp>
        <p:nvSpPr>
          <p:cNvPr id="4" name="TextBox 3">
            <a:extLst>
              <a:ext uri="{FF2B5EF4-FFF2-40B4-BE49-F238E27FC236}">
                <a16:creationId xmlns:a16="http://schemas.microsoft.com/office/drawing/2014/main" id="{296F957A-C0DE-4CCF-9CF4-7F5188457AB9}"/>
              </a:ext>
            </a:extLst>
          </p:cNvPr>
          <p:cNvSpPr txBox="1"/>
          <p:nvPr/>
        </p:nvSpPr>
        <p:spPr>
          <a:xfrm>
            <a:off x="271272" y="3818096"/>
            <a:ext cx="3166110" cy="2862322"/>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Mutual Respect</a:t>
            </a:r>
          </a:p>
          <a:p>
            <a:pPr algn="ctr"/>
            <a:r>
              <a:rPr lang="en-GB" dirty="0"/>
              <a:t>We need to listen to and respect the views of our parents and carers in the same way as we respect the views of their children in our classrooms and demonstrate how we encourage our pupils to do the same.</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31E47D5C-13B9-4E3E-8DF3-88EF12F06926}"/>
              </a:ext>
            </a:extLst>
          </p:cNvPr>
          <p:cNvSpPr txBox="1"/>
          <p:nvPr/>
        </p:nvSpPr>
        <p:spPr>
          <a:xfrm>
            <a:off x="8442579" y="4184664"/>
            <a:ext cx="3550920" cy="2585323"/>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Reassurance</a:t>
            </a:r>
          </a:p>
          <a:p>
            <a:pPr algn="ctr"/>
            <a:r>
              <a:rPr lang="en-GB" dirty="0"/>
              <a:t>We need to explain what we are actually teaching in school, and what </a:t>
            </a:r>
            <a:r>
              <a:rPr lang="en-GB" i="1" dirty="0"/>
              <a:t>we are not </a:t>
            </a:r>
            <a:r>
              <a:rPr lang="en-GB" dirty="0"/>
              <a:t>teaching. The myths and misinformation in the media are leading to very real parental fear which we can dispel early BEFORE we teach these topics. </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05163C61-BB55-4A26-95AC-2A225F658C6D}"/>
              </a:ext>
            </a:extLst>
          </p:cNvPr>
          <p:cNvSpPr txBox="1"/>
          <p:nvPr/>
        </p:nvSpPr>
        <p:spPr>
          <a:xfrm>
            <a:off x="4678529" y="1804050"/>
            <a:ext cx="3166110" cy="452431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Shared Responsibility</a:t>
            </a:r>
          </a:p>
          <a:p>
            <a:pPr algn="ctr"/>
            <a:r>
              <a:rPr lang="en-GB" dirty="0"/>
              <a:t>Children learn about Relationships and other topics in PSHE at home. We need to build in opportunities throughout the academic year for parents to be informed about  the topics we cover in class – consultation can help us find out the best ways to do this. Parents can then prepare their child when they feel they need to and support them with any further questions beyond the lesson itself. </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F404977C-1C96-4ECA-88A0-B7A741F77DF7}"/>
              </a:ext>
            </a:extLst>
          </p:cNvPr>
          <p:cNvSpPr txBox="1"/>
          <p:nvPr/>
        </p:nvSpPr>
        <p:spPr>
          <a:xfrm>
            <a:off x="271272" y="1780546"/>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Confidence</a:t>
            </a:r>
          </a:p>
          <a:p>
            <a:pPr algn="ctr"/>
            <a:r>
              <a:rPr lang="en-GB" dirty="0"/>
              <a:t>Staff, governors and parents need to feel comfortable talking about any issues that come up, and the context in which we are discussing them</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163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449"/>
            <a:ext cx="10515600" cy="1325563"/>
          </a:xfrm>
        </p:spPr>
        <p:txBody>
          <a:bodyPr/>
          <a:lstStyle/>
          <a:p>
            <a:r>
              <a:rPr lang="en-GB" dirty="0"/>
              <a:t>Where you can find our policy and additional information</a:t>
            </a:r>
          </a:p>
        </p:txBody>
      </p:sp>
      <p:sp>
        <p:nvSpPr>
          <p:cNvPr id="3" name="Content Placeholder 2"/>
          <p:cNvSpPr>
            <a:spLocks noGrp="1"/>
          </p:cNvSpPr>
          <p:nvPr>
            <p:ph idx="1"/>
          </p:nvPr>
        </p:nvSpPr>
        <p:spPr>
          <a:xfrm>
            <a:off x="838200" y="2098012"/>
            <a:ext cx="10515600" cy="4351338"/>
          </a:xfrm>
        </p:spPr>
        <p:txBody>
          <a:bodyPr/>
          <a:lstStyle/>
          <a:p>
            <a:r>
              <a:rPr lang="en-GB" dirty="0"/>
              <a:t>An updated copy of the RSE policy is available on the website for you to read through at your convenience. </a:t>
            </a:r>
          </a:p>
          <a:p>
            <a:endParaRPr lang="en-GB" dirty="0"/>
          </a:p>
          <a:p>
            <a:r>
              <a:rPr lang="en-GB" dirty="0"/>
              <a:t>We have also linked a copy to the </a:t>
            </a:r>
            <a:r>
              <a:rPr lang="en-GB" dirty="0" err="1"/>
              <a:t>DfE’s</a:t>
            </a:r>
            <a:r>
              <a:rPr lang="en-GB" dirty="0"/>
              <a:t> Statutory Guidance on the website in Curriculum and in PSHE.</a:t>
            </a:r>
          </a:p>
        </p:txBody>
      </p:sp>
    </p:spTree>
    <p:extLst>
      <p:ext uri="{BB962C8B-B14F-4D97-AF65-F5344CB8AC3E}">
        <p14:creationId xmlns:p14="http://schemas.microsoft.com/office/powerpoint/2010/main" val="9615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9" y="575734"/>
            <a:ext cx="11946467" cy="979488"/>
          </a:xfrm>
          <a:solidFill>
            <a:schemeClr val="bg1"/>
          </a:solidFill>
        </p:spPr>
        <p:txBody>
          <a:bodyPr>
            <a:normAutofit fontScale="90000"/>
          </a:bodyPr>
          <a:lstStyle/>
          <a:p>
            <a:pPr algn="ctr"/>
            <a:r>
              <a:rPr lang="en-GB" sz="3600" dirty="0"/>
              <a:t>What will my child be taught about puberty and human reproduction? Progression from Early Years to Year 6. </a:t>
            </a:r>
          </a:p>
        </p:txBody>
      </p:sp>
      <p:pic>
        <p:nvPicPr>
          <p:cNvPr id="4" name="Content Placeholder 3"/>
          <p:cNvPicPr>
            <a:picLocks noGrp="1" noChangeAspect="1"/>
          </p:cNvPicPr>
          <p:nvPr>
            <p:ph idx="1"/>
          </p:nvPr>
        </p:nvPicPr>
        <p:blipFill rotWithShape="1">
          <a:blip r:embed="rId3"/>
          <a:srcRect b="70954"/>
          <a:stretch/>
        </p:blipFill>
        <p:spPr>
          <a:xfrm>
            <a:off x="91000" y="1462088"/>
            <a:ext cx="7063333" cy="1931098"/>
          </a:xfrm>
          <a:prstGeom prst="rect">
            <a:avLst/>
          </a:prstGeom>
        </p:spPr>
      </p:pic>
      <p:pic>
        <p:nvPicPr>
          <p:cNvPr id="3" name="Content Placeholder 3">
            <a:extLst>
              <a:ext uri="{FF2B5EF4-FFF2-40B4-BE49-F238E27FC236}">
                <a16:creationId xmlns:a16="http://schemas.microsoft.com/office/drawing/2014/main" id="{3270F46F-472B-6F25-07EA-344314E60C36}"/>
              </a:ext>
            </a:extLst>
          </p:cNvPr>
          <p:cNvPicPr>
            <a:picLocks noChangeAspect="1"/>
          </p:cNvPicPr>
          <p:nvPr/>
        </p:nvPicPr>
        <p:blipFill rotWithShape="1">
          <a:blip r:embed="rId3"/>
          <a:srcRect t="29451"/>
          <a:stretch/>
        </p:blipFill>
        <p:spPr>
          <a:xfrm>
            <a:off x="4605867" y="3107268"/>
            <a:ext cx="7495134" cy="3607672"/>
          </a:xfrm>
          <a:prstGeom prst="rect">
            <a:avLst/>
          </a:prstGeom>
        </p:spPr>
      </p:pic>
    </p:spTree>
    <p:extLst>
      <p:ext uri="{BB962C8B-B14F-4D97-AF65-F5344CB8AC3E}">
        <p14:creationId xmlns:p14="http://schemas.microsoft.com/office/powerpoint/2010/main" val="86939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9843401-B859-F945-B071-F308DED55C5E}"/>
              </a:ext>
            </a:extLst>
          </p:cNvPr>
          <p:cNvGraphicFramePr>
            <a:graphicFrameLocks/>
          </p:cNvGraphicFramePr>
          <p:nvPr/>
        </p:nvGraphicFramePr>
        <p:xfrm>
          <a:off x="1340068" y="914403"/>
          <a:ext cx="9458441" cy="5205933"/>
        </p:xfrm>
        <a:graphic>
          <a:graphicData uri="http://schemas.openxmlformats.org/drawingml/2006/table">
            <a:tbl>
              <a:tblPr firstRow="1" bandRow="1">
                <a:tableStyleId>{93296810-A885-4BE3-A3E7-6D5BEEA58F35}</a:tableStyleId>
              </a:tblPr>
              <a:tblGrid>
                <a:gridCol w="827602">
                  <a:extLst>
                    <a:ext uri="{9D8B030D-6E8A-4147-A177-3AD203B41FA5}">
                      <a16:colId xmlns:a16="http://schemas.microsoft.com/office/drawing/2014/main" val="20000"/>
                    </a:ext>
                  </a:extLst>
                </a:gridCol>
                <a:gridCol w="2979368">
                  <a:extLst>
                    <a:ext uri="{9D8B030D-6E8A-4147-A177-3AD203B41FA5}">
                      <a16:colId xmlns:a16="http://schemas.microsoft.com/office/drawing/2014/main" val="20001"/>
                    </a:ext>
                  </a:extLst>
                </a:gridCol>
                <a:gridCol w="5651471">
                  <a:extLst>
                    <a:ext uri="{9D8B030D-6E8A-4147-A177-3AD203B41FA5}">
                      <a16:colId xmlns:a16="http://schemas.microsoft.com/office/drawing/2014/main" val="20002"/>
                    </a:ext>
                  </a:extLst>
                </a:gridCol>
              </a:tblGrid>
              <a:tr h="471974">
                <a:tc gridSpan="3">
                  <a:txBody>
                    <a:bodyPr/>
                    <a:lstStyle/>
                    <a:p>
                      <a:pPr algn="ctr"/>
                      <a:r>
                        <a:rPr lang="en-GB" sz="2200" baseline="0" dirty="0"/>
                        <a:t>Puberty and Human Reproduction</a:t>
                      </a:r>
                      <a:r>
                        <a:rPr lang="en-GB" sz="2200" dirty="0"/>
                        <a:t> in Jigsaw 3-11 Changing Me Puzzle</a:t>
                      </a:r>
                      <a:endParaRPr lang="en-GB" sz="2200" b="1" dirty="0"/>
                    </a:p>
                  </a:txBody>
                  <a:tcPr marL="85417" marR="85417" marT="42708" marB="4270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31413">
                <a:tc>
                  <a:txBody>
                    <a:bodyPr/>
                    <a:lstStyle/>
                    <a:p>
                      <a:pPr algn="l"/>
                      <a:r>
                        <a:rPr lang="en-GB" sz="1500" dirty="0"/>
                        <a:t>FS</a:t>
                      </a:r>
                      <a:endParaRPr lang="en-GB" sz="1500" b="1" dirty="0"/>
                    </a:p>
                  </a:txBody>
                  <a:tcPr marL="74761" marR="74761" marT="37383" marB="37383"/>
                </a:tc>
                <a:tc>
                  <a:txBody>
                    <a:bodyPr/>
                    <a:lstStyle/>
                    <a:p>
                      <a:pPr algn="l"/>
                      <a:r>
                        <a:rPr lang="en-GB" sz="1500" dirty="0"/>
                        <a:t>Growing Up</a:t>
                      </a:r>
                      <a:endParaRPr lang="en-GB" sz="1500" b="1" dirty="0"/>
                    </a:p>
                  </a:txBody>
                  <a:tcPr marL="74761" marR="74761" marT="37383" marB="37383"/>
                </a:tc>
                <a:tc>
                  <a:txBody>
                    <a:bodyPr/>
                    <a:lstStyle/>
                    <a:p>
                      <a:pPr algn="l">
                        <a:spcAft>
                          <a:spcPts val="600"/>
                        </a:spcAft>
                      </a:pPr>
                      <a:r>
                        <a:rPr lang="en-GB" sz="1500" dirty="0"/>
                        <a:t>How we have changed since we were babies</a:t>
                      </a:r>
                    </a:p>
                  </a:txBody>
                  <a:tcPr marL="74761" marR="74761" marT="37383" marB="37383"/>
                </a:tc>
                <a:extLst>
                  <a:ext uri="{0D108BD9-81ED-4DB2-BD59-A6C34878D82A}">
                    <a16:rowId xmlns:a16="http://schemas.microsoft.com/office/drawing/2014/main" val="10001"/>
                  </a:ext>
                </a:extLst>
              </a:tr>
              <a:tr h="842913">
                <a:tc>
                  <a:txBody>
                    <a:bodyPr/>
                    <a:lstStyle/>
                    <a:p>
                      <a:pPr algn="l"/>
                      <a:r>
                        <a:rPr lang="en-GB" sz="1500" dirty="0"/>
                        <a:t>Y1</a:t>
                      </a:r>
                      <a:endParaRPr lang="en-GB" sz="1500" b="1" dirty="0"/>
                    </a:p>
                  </a:txBody>
                  <a:tcPr marL="74761" marR="74761" marT="37383" marB="37383"/>
                </a:tc>
                <a:tc>
                  <a:txBody>
                    <a:bodyPr/>
                    <a:lstStyle/>
                    <a:p>
                      <a:pPr algn="l"/>
                      <a:r>
                        <a:rPr lang="en-GB" sz="1500" dirty="0"/>
                        <a:t>My changing body</a:t>
                      </a:r>
                      <a:endParaRPr lang="en-GB" sz="1500" b="1" dirty="0"/>
                    </a:p>
                  </a:txBody>
                  <a:tcPr marL="74761" marR="74761" marT="37383" marB="37383"/>
                </a:tc>
                <a:tc>
                  <a:txBody>
                    <a:bodyPr/>
                    <a:lstStyle/>
                    <a:p>
                      <a:pPr algn="l"/>
                      <a:r>
                        <a:rPr lang="en-GB" sz="1500" dirty="0"/>
                        <a:t>Understanding that growing and changing is natural and happens to everybody at different rates</a:t>
                      </a:r>
                    </a:p>
                  </a:txBody>
                  <a:tcPr marL="74761" marR="74761" marT="37383" marB="37383"/>
                </a:tc>
                <a:extLst>
                  <a:ext uri="{0D108BD9-81ED-4DB2-BD59-A6C34878D82A}">
                    <a16:rowId xmlns:a16="http://schemas.microsoft.com/office/drawing/2014/main" val="10002"/>
                  </a:ext>
                </a:extLst>
              </a:tr>
              <a:tr h="591269">
                <a:tc>
                  <a:txBody>
                    <a:bodyPr/>
                    <a:lstStyle/>
                    <a:p>
                      <a:pPr algn="l"/>
                      <a:endParaRPr lang="en-GB" sz="1500" b="1" dirty="0"/>
                    </a:p>
                  </a:txBody>
                  <a:tcPr marL="74761" marR="74761" marT="37383" marB="37383"/>
                </a:tc>
                <a:tc>
                  <a:txBody>
                    <a:bodyPr/>
                    <a:lstStyle/>
                    <a:p>
                      <a:pPr algn="l"/>
                      <a:r>
                        <a:rPr lang="en-GB" sz="1500" dirty="0"/>
                        <a:t>Boys’ and girls’ bodies</a:t>
                      </a:r>
                      <a:endParaRPr lang="en-GB" sz="1500" b="1" dirty="0"/>
                    </a:p>
                  </a:txBody>
                  <a:tcPr marL="74761" marR="74761" marT="37383" marB="37383"/>
                </a:tc>
                <a:tc>
                  <a:txBody>
                    <a:bodyPr/>
                    <a:lstStyle/>
                    <a:p>
                      <a:pPr algn="l"/>
                      <a:r>
                        <a:rPr lang="en-GB" sz="1500" dirty="0"/>
                        <a:t>Appreciating the parts of the body that make us different and using the correct names for them</a:t>
                      </a:r>
                    </a:p>
                  </a:txBody>
                  <a:tcPr marL="74761" marR="74761" marT="37383" marB="37383"/>
                </a:tc>
                <a:extLst>
                  <a:ext uri="{0D108BD9-81ED-4DB2-BD59-A6C34878D82A}">
                    <a16:rowId xmlns:a16="http://schemas.microsoft.com/office/drawing/2014/main" val="10003"/>
                  </a:ext>
                </a:extLst>
              </a:tr>
              <a:tr h="591269">
                <a:tc>
                  <a:txBody>
                    <a:bodyPr/>
                    <a:lstStyle/>
                    <a:p>
                      <a:pPr algn="l"/>
                      <a:r>
                        <a:rPr lang="en-GB" sz="1500" dirty="0"/>
                        <a:t>Y2</a:t>
                      </a:r>
                      <a:endParaRPr lang="en-GB" sz="1500" b="1" dirty="0"/>
                    </a:p>
                  </a:txBody>
                  <a:tcPr marL="74761" marR="74761" marT="37383" marB="37383"/>
                </a:tc>
                <a:tc>
                  <a:txBody>
                    <a:bodyPr/>
                    <a:lstStyle/>
                    <a:p>
                      <a:pPr algn="l"/>
                      <a:r>
                        <a:rPr lang="en-GB" sz="1500" dirty="0"/>
                        <a:t>The changing me</a:t>
                      </a:r>
                      <a:endParaRPr lang="en-GB" sz="1500" b="1" dirty="0"/>
                    </a:p>
                  </a:txBody>
                  <a:tcPr marL="74761" marR="74761" marT="37383" marB="37383"/>
                </a:tc>
                <a:tc>
                  <a:txBody>
                    <a:bodyPr/>
                    <a:lstStyle/>
                    <a:p>
                      <a:pPr algn="l"/>
                      <a:r>
                        <a:rPr lang="en-GB" sz="1500" dirty="0"/>
                        <a:t>Where am I on the journey from young to old, and what changes can I be proud of?</a:t>
                      </a:r>
                    </a:p>
                  </a:txBody>
                  <a:tcPr marL="74761" marR="74761" marT="37383" marB="37383"/>
                </a:tc>
                <a:extLst>
                  <a:ext uri="{0D108BD9-81ED-4DB2-BD59-A6C34878D82A}">
                    <a16:rowId xmlns:a16="http://schemas.microsoft.com/office/drawing/2014/main" val="10004"/>
                  </a:ext>
                </a:extLst>
              </a:tr>
              <a:tr h="591269">
                <a:tc>
                  <a:txBody>
                    <a:bodyPr/>
                    <a:lstStyle/>
                    <a:p>
                      <a:pPr algn="l"/>
                      <a:endParaRPr lang="en-GB" sz="1500" b="1"/>
                    </a:p>
                  </a:txBody>
                  <a:tcPr marL="74761" marR="74761" marT="37383" marB="37383"/>
                </a:tc>
                <a:tc>
                  <a:txBody>
                    <a:bodyPr/>
                    <a:lstStyle/>
                    <a:p>
                      <a:pPr algn="l"/>
                      <a:r>
                        <a:rPr lang="en-GB" sz="1500" dirty="0"/>
                        <a:t>Boys and girls</a:t>
                      </a:r>
                      <a:endParaRPr lang="en-GB" sz="1500" b="1" dirty="0"/>
                    </a:p>
                  </a:txBody>
                  <a:tcPr marL="74761" marR="74761" marT="37383" marB="37383"/>
                </a:tc>
                <a:tc>
                  <a:txBody>
                    <a:bodyPr/>
                    <a:lstStyle/>
                    <a:p>
                      <a:pPr algn="l"/>
                      <a:r>
                        <a:rPr lang="en-GB" sz="1500" dirty="0"/>
                        <a:t>Differences between boys and girls – how do we feel about them? Which parts of me are private?</a:t>
                      </a:r>
                    </a:p>
                  </a:txBody>
                  <a:tcPr marL="74761" marR="74761" marT="37383" marB="37383"/>
                </a:tc>
                <a:extLst>
                  <a:ext uri="{0D108BD9-81ED-4DB2-BD59-A6C34878D82A}">
                    <a16:rowId xmlns:a16="http://schemas.microsoft.com/office/drawing/2014/main" val="10005"/>
                  </a:ext>
                </a:extLst>
              </a:tr>
              <a:tr h="842913">
                <a:tc>
                  <a:txBody>
                    <a:bodyPr/>
                    <a:lstStyle/>
                    <a:p>
                      <a:pPr algn="l"/>
                      <a:r>
                        <a:rPr lang="en-GB" sz="1500" dirty="0"/>
                        <a:t>Y3</a:t>
                      </a:r>
                      <a:endParaRPr lang="en-GB" sz="1500" b="1" dirty="0"/>
                    </a:p>
                  </a:txBody>
                  <a:tcPr marL="74761" marR="74761" marT="37383" marB="37383"/>
                </a:tc>
                <a:tc>
                  <a:txBody>
                    <a:bodyPr/>
                    <a:lstStyle/>
                    <a:p>
                      <a:pPr algn="l"/>
                      <a:r>
                        <a:rPr lang="en-GB" sz="1500" dirty="0"/>
                        <a:t>Outside body changes</a:t>
                      </a:r>
                      <a:endParaRPr lang="en-GB" sz="1500" b="1" dirty="0"/>
                    </a:p>
                  </a:txBody>
                  <a:tcPr marL="74761" marR="74761" marT="37383" marB="37383"/>
                </a:tc>
                <a:tc>
                  <a:txBody>
                    <a:bodyPr/>
                    <a:lstStyle/>
                    <a:p>
                      <a:pPr algn="l"/>
                      <a:r>
                        <a:rPr lang="en-GB" sz="1500" dirty="0"/>
                        <a:t>How our bodies need to change so they can make babies when we grow up – outside changes and how we feel about them</a:t>
                      </a:r>
                    </a:p>
                  </a:txBody>
                  <a:tcPr marL="74761" marR="74761" marT="37383" marB="37383"/>
                </a:tc>
                <a:extLst>
                  <a:ext uri="{0D108BD9-81ED-4DB2-BD59-A6C34878D82A}">
                    <a16:rowId xmlns:a16="http://schemas.microsoft.com/office/drawing/2014/main" val="10006"/>
                  </a:ext>
                </a:extLst>
              </a:tr>
              <a:tr h="842913">
                <a:tc>
                  <a:txBody>
                    <a:bodyPr/>
                    <a:lstStyle/>
                    <a:p>
                      <a:pPr algn="l"/>
                      <a:endParaRPr lang="en-GB" sz="1500" b="1" dirty="0"/>
                    </a:p>
                  </a:txBody>
                  <a:tcPr marL="74761" marR="74761" marT="37383" marB="37383"/>
                </a:tc>
                <a:tc>
                  <a:txBody>
                    <a:bodyPr/>
                    <a:lstStyle/>
                    <a:p>
                      <a:pPr algn="l"/>
                      <a:r>
                        <a:rPr lang="en-GB" sz="1500" dirty="0"/>
                        <a:t>Inside body changes</a:t>
                      </a:r>
                      <a:endParaRPr lang="en-GB" sz="1500" b="1" dirty="0"/>
                    </a:p>
                  </a:txBody>
                  <a:tcPr marL="74761" marR="74761" marT="37383" marB="37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How our bodies need to change so they can make babies when we grow up – inside changes and how we feel about them </a:t>
                      </a:r>
                      <a:r>
                        <a:rPr lang="en-GB" sz="900" dirty="0"/>
                        <a:t>(animations used</a:t>
                      </a:r>
                      <a:r>
                        <a:rPr lang="en-GB" sz="900" baseline="0" dirty="0"/>
                        <a:t> – shorter version Female and Male Reproductive Systems) </a:t>
                      </a:r>
                      <a:endParaRPr lang="en-GB" sz="900" dirty="0"/>
                    </a:p>
                  </a:txBody>
                  <a:tcPr marL="74761" marR="74761" marT="37383" marB="3738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3834188"/>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449034298"/>
              </p:ext>
            </p:extLst>
          </p:nvPr>
        </p:nvGraphicFramePr>
        <p:xfrm>
          <a:off x="1355271" y="877125"/>
          <a:ext cx="9414931" cy="5587561"/>
        </p:xfrm>
        <a:graphic>
          <a:graphicData uri="http://schemas.openxmlformats.org/drawingml/2006/table">
            <a:tbl>
              <a:tblPr firstRow="1" bandRow="1">
                <a:tableStyleId>{93296810-A885-4BE3-A3E7-6D5BEEA58F35}</a:tableStyleId>
              </a:tblPr>
              <a:tblGrid>
                <a:gridCol w="823795">
                  <a:extLst>
                    <a:ext uri="{9D8B030D-6E8A-4147-A177-3AD203B41FA5}">
                      <a16:colId xmlns:a16="http://schemas.microsoft.com/office/drawing/2014/main" val="20000"/>
                    </a:ext>
                  </a:extLst>
                </a:gridCol>
                <a:gridCol w="2965662">
                  <a:extLst>
                    <a:ext uri="{9D8B030D-6E8A-4147-A177-3AD203B41FA5}">
                      <a16:colId xmlns:a16="http://schemas.microsoft.com/office/drawing/2014/main" val="20001"/>
                    </a:ext>
                  </a:extLst>
                </a:gridCol>
                <a:gridCol w="5625474">
                  <a:extLst>
                    <a:ext uri="{9D8B030D-6E8A-4147-A177-3AD203B41FA5}">
                      <a16:colId xmlns:a16="http://schemas.microsoft.com/office/drawing/2014/main" val="20002"/>
                    </a:ext>
                  </a:extLst>
                </a:gridCol>
              </a:tblGrid>
              <a:tr h="517021">
                <a:tc gridSpan="3">
                  <a:txBody>
                    <a:bodyPr/>
                    <a:lstStyle/>
                    <a:p>
                      <a:pPr algn="ctr"/>
                      <a:r>
                        <a:rPr lang="en-GB" sz="2400" dirty="0"/>
                        <a:t>Puberty and Human Reproduction in Jigsaw 3-11 Changing Me Puzzle </a:t>
                      </a:r>
                      <a:endParaRPr lang="en-GB" sz="2400" b="1" dirty="0"/>
                    </a:p>
                  </a:txBody>
                  <a:tcPr marL="83425" marR="83425" marT="41712" marB="41712"/>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81398">
                <a:tc>
                  <a:txBody>
                    <a:bodyPr/>
                    <a:lstStyle/>
                    <a:p>
                      <a:pPr algn="ctr"/>
                      <a:r>
                        <a:rPr lang="en-GB" sz="1600" dirty="0"/>
                        <a:t>Y4</a:t>
                      </a:r>
                      <a:endParaRPr lang="en-GB" sz="1600" b="1" dirty="0"/>
                    </a:p>
                  </a:txBody>
                  <a:tcPr marL="76620" marR="76620" marT="38312" marB="38312"/>
                </a:tc>
                <a:tc>
                  <a:txBody>
                    <a:bodyPr/>
                    <a:lstStyle/>
                    <a:p>
                      <a:pPr algn="ctr"/>
                      <a:r>
                        <a:rPr lang="en-GB" sz="1600" dirty="0">
                          <a:highlight>
                            <a:srgbClr val="FFFF00"/>
                          </a:highlight>
                        </a:rPr>
                        <a:t>Having a baby</a:t>
                      </a:r>
                      <a:endParaRPr lang="en-GB" sz="1600" b="1" dirty="0">
                        <a:highlight>
                          <a:srgbClr val="FFFF00"/>
                        </a:highlight>
                      </a:endParaRPr>
                    </a:p>
                  </a:txBody>
                  <a:tcPr marL="76620" marR="76620" marT="38312" marB="38312"/>
                </a:tc>
                <a:tc>
                  <a:txBody>
                    <a:bodyPr/>
                    <a:lstStyle/>
                    <a:p>
                      <a:r>
                        <a:rPr lang="en-GB" sz="1600" dirty="0"/>
                        <a:t>The choice to have a baby, the parts of men and women that make babies and – </a:t>
                      </a:r>
                      <a:r>
                        <a:rPr lang="en-GB" sz="1600" dirty="0">
                          <a:highlight>
                            <a:srgbClr val="FFFF00"/>
                          </a:highlight>
                        </a:rPr>
                        <a:t>in simple terms – </a:t>
                      </a:r>
                      <a:r>
                        <a:rPr lang="en-GB" sz="1600" dirty="0">
                          <a:solidFill>
                            <a:schemeClr val="tx1"/>
                          </a:solidFill>
                          <a:highlight>
                            <a:srgbClr val="FFFF00"/>
                          </a:highlight>
                        </a:rPr>
                        <a:t>how this happens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Reproductive System)</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1"/>
                  </a:ext>
                </a:extLst>
              </a:tr>
              <a:tr h="549365">
                <a:tc>
                  <a:txBody>
                    <a:bodyPr/>
                    <a:lstStyle/>
                    <a:p>
                      <a:pPr algn="ctr"/>
                      <a:endParaRPr lang="en-GB" sz="1600" b="1" dirty="0"/>
                    </a:p>
                  </a:txBody>
                  <a:tcPr marL="76620" marR="76620" marT="38312" marB="38312"/>
                </a:tc>
                <a:tc>
                  <a:txBody>
                    <a:bodyPr/>
                    <a:lstStyle/>
                    <a:p>
                      <a:pPr algn="ctr"/>
                      <a:r>
                        <a:rPr lang="en-GB" sz="1600" dirty="0"/>
                        <a:t>Girls and 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How a girl’s body changes so that she can have a baby when she’s an adult – including menstruation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2"/>
                  </a:ext>
                </a:extLst>
              </a:tr>
              <a:tr h="549365">
                <a:tc>
                  <a:txBody>
                    <a:bodyPr/>
                    <a:lstStyle/>
                    <a:p>
                      <a:pPr algn="ctr"/>
                      <a:r>
                        <a:rPr lang="en-GB" sz="1600" dirty="0"/>
                        <a:t>Y5</a:t>
                      </a:r>
                      <a:endParaRPr lang="en-GB" sz="1600" b="1" dirty="0"/>
                    </a:p>
                  </a:txBody>
                  <a:tcPr marL="76620" marR="76620" marT="38312" marB="38312"/>
                </a:tc>
                <a:tc>
                  <a:txBody>
                    <a:bodyPr/>
                    <a:lstStyle/>
                    <a:p>
                      <a:pPr algn="ctr"/>
                      <a:r>
                        <a:rPr lang="en-GB" sz="1600" dirty="0"/>
                        <a:t>Puberty for girls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Physical changes and feelings</a:t>
                      </a:r>
                      <a:r>
                        <a:rPr lang="en-GB" sz="1600" baseline="0" dirty="0"/>
                        <a:t> about them – importance of looking after yourself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3"/>
                  </a:ext>
                </a:extLst>
              </a:tr>
              <a:tr h="549365">
                <a:tc>
                  <a:txBody>
                    <a:bodyPr/>
                    <a:lstStyle/>
                    <a:p>
                      <a:pPr algn="ctr"/>
                      <a:endParaRPr lang="en-GB" sz="1600" b="1"/>
                    </a:p>
                  </a:txBody>
                  <a:tcPr marL="76620" marR="76620" marT="38312" marB="38312"/>
                </a:tc>
                <a:tc>
                  <a:txBody>
                    <a:bodyPr/>
                    <a:lstStyle/>
                    <a:p>
                      <a:pPr algn="ctr"/>
                      <a:r>
                        <a:rPr lang="en-GB" sz="1600" dirty="0"/>
                        <a:t>Puberty for boys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Developing understanding of changes for both sexes – reassurance and exploring feelings </a:t>
                      </a:r>
                      <a:r>
                        <a:rPr lang="en-GB" sz="1000" dirty="0"/>
                        <a:t>(animations</a:t>
                      </a:r>
                      <a:r>
                        <a:rPr lang="en-GB" sz="1000" baseline="0" dirty="0"/>
                        <a:t> used – the Male Reproductive System)</a:t>
                      </a:r>
                      <a:endParaRPr lang="en-GB" sz="1600" dirty="0"/>
                    </a:p>
                  </a:txBody>
                  <a:tcPr marL="76620" marR="76620" marT="38312" marB="38312"/>
                </a:tc>
                <a:extLst>
                  <a:ext uri="{0D108BD9-81ED-4DB2-BD59-A6C34878D82A}">
                    <a16:rowId xmlns:a16="http://schemas.microsoft.com/office/drawing/2014/main" val="10004"/>
                  </a:ext>
                </a:extLst>
              </a:tr>
              <a:tr h="781398">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Understanding the place of sexual intercourse in a relationship</a:t>
                      </a:r>
                      <a:r>
                        <a:rPr lang="en-GB" sz="1600" baseline="0" dirty="0">
                          <a:solidFill>
                            <a:schemeClr val="tx1"/>
                          </a:solidFill>
                          <a:highlight>
                            <a:srgbClr val="FFFF00"/>
                          </a:highlight>
                        </a:rPr>
                        <a:t> and how it can lead to conception and the wonder of a new life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5"/>
                  </a:ext>
                </a:extLst>
              </a:tr>
              <a:tr h="549365">
                <a:tc>
                  <a:txBody>
                    <a:bodyPr/>
                    <a:lstStyle/>
                    <a:p>
                      <a:pPr algn="ctr"/>
                      <a:r>
                        <a:rPr lang="en-GB" sz="1600" dirty="0"/>
                        <a:t>Y6</a:t>
                      </a:r>
                      <a:endParaRPr lang="en-GB" sz="1600" b="1" dirty="0"/>
                    </a:p>
                  </a:txBody>
                  <a:tcPr marL="76620" marR="76620" marT="38312" marB="38312"/>
                </a:tc>
                <a:tc>
                  <a:txBody>
                    <a:bodyPr/>
                    <a:lstStyle/>
                    <a:p>
                      <a:pPr algn="ctr"/>
                      <a:r>
                        <a:rPr lang="en-GB" sz="1600" dirty="0"/>
                        <a:t>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Consolidating understanding of physical and emotional changes and how they affect us </a:t>
                      </a:r>
                      <a:r>
                        <a:rPr lang="en-GB" sz="1000" dirty="0"/>
                        <a:t>(animations</a:t>
                      </a:r>
                      <a:r>
                        <a:rPr lang="en-GB" sz="1000" baseline="0" dirty="0"/>
                        <a:t> used – the Female and Male Reproductive Systems)</a:t>
                      </a:r>
                      <a:endParaRPr lang="en-GB" sz="1000" dirty="0"/>
                    </a:p>
                  </a:txBody>
                  <a:tcPr marL="76620" marR="76620" marT="38312" marB="38312"/>
                </a:tc>
                <a:extLst>
                  <a:ext uri="{0D108BD9-81ED-4DB2-BD59-A6C34878D82A}">
                    <a16:rowId xmlns:a16="http://schemas.microsoft.com/office/drawing/2014/main" val="10006"/>
                  </a:ext>
                </a:extLst>
              </a:tr>
              <a:tr h="465940">
                <a:tc>
                  <a:txBody>
                    <a:bodyPr/>
                    <a:lstStyle/>
                    <a:p>
                      <a:pPr algn="ctr"/>
                      <a:endParaRPr lang="en-GB" sz="1600" b="1" dirty="0"/>
                    </a:p>
                  </a:txBody>
                  <a:tcPr marL="76620" marR="76620" marT="38312" marB="38312"/>
                </a:tc>
                <a:tc>
                  <a:txBody>
                    <a:bodyPr/>
                    <a:lstStyle/>
                    <a:p>
                      <a:pPr algn="ctr"/>
                      <a:r>
                        <a:rPr lang="en-GB" sz="1600" dirty="0"/>
                        <a:t>Girl talk / boy talk</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chance to ask questions and reflect (single sex) </a:t>
                      </a:r>
                      <a:r>
                        <a:rPr lang="en-GB" sz="1000" dirty="0"/>
                        <a:t>(animations</a:t>
                      </a:r>
                      <a:r>
                        <a:rPr lang="en-GB" sz="1000" baseline="0" dirty="0"/>
                        <a:t> used – the Female and Male Reproductive Systems)</a:t>
                      </a:r>
                      <a:endParaRPr lang="en-GB" sz="1600" dirty="0"/>
                    </a:p>
                  </a:txBody>
                  <a:tcPr marL="76620" marR="76620" marT="38312" marB="38312"/>
                </a:tc>
                <a:extLst>
                  <a:ext uri="{0D108BD9-81ED-4DB2-BD59-A6C34878D82A}">
                    <a16:rowId xmlns:a16="http://schemas.microsoft.com/office/drawing/2014/main" val="10007"/>
                  </a:ext>
                </a:extLst>
              </a:tr>
              <a:tr h="465940">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 to birth</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The story of pregnancy and birth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6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9278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3B4B30-3039-80D1-8A54-86F4053767CB}"/>
              </a:ext>
            </a:extLst>
          </p:cNvPr>
          <p:cNvPicPr>
            <a:picLocks noChangeAspect="1"/>
          </p:cNvPicPr>
          <p:nvPr/>
        </p:nvPicPr>
        <p:blipFill rotWithShape="1">
          <a:blip r:embed="rId2"/>
          <a:srcRect l="5448" t="31382" r="4777" b="3243"/>
          <a:stretch/>
        </p:blipFill>
        <p:spPr>
          <a:xfrm>
            <a:off x="423746" y="775010"/>
            <a:ext cx="11385395" cy="5680172"/>
          </a:xfrm>
          <a:prstGeom prst="rect">
            <a:avLst/>
          </a:prstGeom>
        </p:spPr>
      </p:pic>
    </p:spTree>
    <p:extLst>
      <p:ext uri="{BB962C8B-B14F-4D97-AF65-F5344CB8AC3E}">
        <p14:creationId xmlns:p14="http://schemas.microsoft.com/office/powerpoint/2010/main" val="367918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19194</TotalTime>
  <Words>1766</Words>
  <Application>Microsoft Office PowerPoint</Application>
  <PresentationFormat>Widescreen</PresentationFormat>
  <Paragraphs>160</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  Consultation and Parental Engagement  for RHSE (Relationships, Sex AND Health Education)  How do we meet the statutory guidance in and make it meaningful for our school community?</vt:lpstr>
      <vt:lpstr>PowerPoint Presentation</vt:lpstr>
      <vt:lpstr>PowerPoint Presentation</vt:lpstr>
      <vt:lpstr>PowerPoint Presentation</vt:lpstr>
      <vt:lpstr>Where you can find our policy and additional information</vt:lpstr>
      <vt:lpstr>What will my child be taught about puberty and human reproduction? Progression from Early Years to Year 6. </vt:lpstr>
      <vt:lpstr>PowerPoint Presentation</vt:lpstr>
      <vt:lpstr>PowerPoint Presentation</vt:lpstr>
      <vt:lpstr>PowerPoint Presentation</vt:lpstr>
      <vt:lpstr>Piece  1 – Life Cycles </vt:lpstr>
      <vt:lpstr>PowerPoint Presentation</vt:lpstr>
      <vt:lpstr>Piece 2 – Changing Me</vt:lpstr>
      <vt:lpstr>PowerPoint Presentation</vt:lpstr>
      <vt:lpstr>Piece 3 – My Changing Body</vt:lpstr>
      <vt:lpstr>Piece 4 – Boys’ and Girls’ Bodies</vt:lpstr>
      <vt:lpstr>PowerPoint Presentation</vt:lpstr>
      <vt:lpstr>PowerPoint Presentation</vt:lpstr>
      <vt:lpstr>Piece 5 – Learning and Growing.</vt:lpstr>
      <vt:lpstr>PowerPoint Presentation</vt:lpstr>
      <vt:lpstr>Piece 6 – Coping with Changes</vt:lpstr>
      <vt:lpstr>Can parents withdraw their children from RSE?  From September 2020…  (Government guidance 2019 page 17)  </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creator>angela milliken</dc:creator>
  <cp:lastModifiedBy>Samantha Clayden</cp:lastModifiedBy>
  <cp:revision>571</cp:revision>
  <cp:lastPrinted>2021-04-22T17:29:09Z</cp:lastPrinted>
  <dcterms:created xsi:type="dcterms:W3CDTF">2018-07-27T09:10:12Z</dcterms:created>
  <dcterms:modified xsi:type="dcterms:W3CDTF">2024-05-30T17:49:07Z</dcterms:modified>
</cp:coreProperties>
</file>